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7" r:id="rId4"/>
    <p:sldId id="258" r:id="rId5"/>
    <p:sldId id="259"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2" d="100"/>
          <a:sy n="62" d="100"/>
        </p:scale>
        <p:origin x="102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6/26/2020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6.pn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9600" dirty="0" smtClean="0"/>
              <a:t>RAINMAKERS</a:t>
            </a:r>
            <a:endParaRPr lang="en-GB" sz="9600"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45921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490" y="2009435"/>
            <a:ext cx="6069978" cy="1596177"/>
          </a:xfrm>
        </p:spPr>
        <p:txBody>
          <a:bodyPr>
            <a:noAutofit/>
          </a:bodyPr>
          <a:lstStyle/>
          <a:p>
            <a:r>
              <a:rPr lang="en-GB" sz="2800" cap="none" dirty="0" smtClean="0">
                <a:latin typeface="SassoonCRInfant" panose="02010503020300020003" pitchFamily="2" charset="0"/>
              </a:rPr>
              <a:t>If you still have your long kitchen roll inners (x2 and stuck together to make one long tube) or an alternative tubing we are going to make rain makers linked to our story of </a:t>
            </a:r>
            <a:r>
              <a:rPr lang="en-GB" sz="2800" cap="none" dirty="0">
                <a:latin typeface="SassoonCRInfant" panose="02010503020300020003" pitchFamily="2" charset="0"/>
              </a:rPr>
              <a:t>L</a:t>
            </a:r>
            <a:r>
              <a:rPr lang="en-GB" sz="2800" cap="none" dirty="0" smtClean="0">
                <a:latin typeface="SassoonCRInfant" panose="02010503020300020003" pitchFamily="2" charset="0"/>
              </a:rPr>
              <a:t>ila and the Secret of the Rain. It is planned over two days as you’ll need to let the paint dry to add patterns.</a:t>
            </a:r>
            <a:endParaRPr lang="en-GB" sz="2800" cap="none" dirty="0">
              <a:latin typeface="SassoonCRInfant" panose="02010503020300020003" pitchFamily="2" charset="0"/>
            </a:endParaRPr>
          </a:p>
        </p:txBody>
      </p:sp>
      <p:pic>
        <p:nvPicPr>
          <p:cNvPr id="4" name="Content Placeholder 3"/>
          <p:cNvPicPr>
            <a:picLocks noGrp="1" noChangeAspect="1"/>
          </p:cNvPicPr>
          <p:nvPr>
            <p:ph sz="quarter" idx="13"/>
          </p:nvPr>
        </p:nvPicPr>
        <p:blipFill>
          <a:blip r:embed="rId2"/>
          <a:stretch>
            <a:fillRect/>
          </a:stretch>
        </p:blipFill>
        <p:spPr>
          <a:xfrm>
            <a:off x="698861" y="1581352"/>
            <a:ext cx="4019990" cy="3424237"/>
          </a:xfrm>
          <a:prstGeom prst="rect">
            <a:avLst/>
          </a:prstGeom>
        </p:spPr>
      </p:pic>
    </p:spTree>
    <p:extLst>
      <p:ext uri="{BB962C8B-B14F-4D97-AF65-F5344CB8AC3E}">
        <p14:creationId xmlns:p14="http://schemas.microsoft.com/office/powerpoint/2010/main" val="2828679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smtClean="0"/>
              <a:t>You will need:-</a:t>
            </a:r>
            <a:endParaRPr lang="en-GB" dirty="0"/>
          </a:p>
        </p:txBody>
      </p:sp>
      <p:pic>
        <p:nvPicPr>
          <p:cNvPr id="5" name="Picture 4"/>
          <p:cNvPicPr>
            <a:picLocks noChangeAspect="1"/>
          </p:cNvPicPr>
          <p:nvPr/>
        </p:nvPicPr>
        <p:blipFill>
          <a:blip r:embed="rId2"/>
          <a:stretch>
            <a:fillRect/>
          </a:stretch>
        </p:blipFill>
        <p:spPr>
          <a:xfrm>
            <a:off x="2442290" y="2180387"/>
            <a:ext cx="1798643" cy="1839147"/>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29074" y="2214694"/>
            <a:ext cx="1872756" cy="1872756"/>
          </a:xfrm>
          <a:prstGeom prst="rect">
            <a:avLst/>
          </a:prstGeom>
        </p:spPr>
      </p:pic>
      <p:sp>
        <p:nvSpPr>
          <p:cNvPr id="7" name="TextBox 6"/>
          <p:cNvSpPr txBox="1"/>
          <p:nvPr/>
        </p:nvSpPr>
        <p:spPr>
          <a:xfrm>
            <a:off x="5207033" y="3024273"/>
            <a:ext cx="2601532" cy="523220"/>
          </a:xfrm>
          <a:prstGeom prst="rect">
            <a:avLst/>
          </a:prstGeom>
          <a:noFill/>
        </p:spPr>
        <p:txBody>
          <a:bodyPr wrap="square" rtlCol="0">
            <a:spAutoFit/>
          </a:bodyPr>
          <a:lstStyle/>
          <a:p>
            <a:r>
              <a:rPr lang="en-GB" sz="1400" i="1" dirty="0" smtClean="0">
                <a:solidFill>
                  <a:srgbClr val="FF0000"/>
                </a:solidFill>
              </a:rPr>
              <a:t>Make lids with card at each end. If you have lids already- even better.</a:t>
            </a:r>
            <a:endParaRPr lang="en-GB" sz="1400" i="1" dirty="0">
              <a:solidFill>
                <a:srgbClr val="FF0000"/>
              </a:solidFill>
            </a:endParaRPr>
          </a:p>
        </p:txBody>
      </p:sp>
      <p:pic>
        <p:nvPicPr>
          <p:cNvPr id="8" name="Picture 7"/>
          <p:cNvPicPr>
            <a:picLocks noChangeAspect="1"/>
          </p:cNvPicPr>
          <p:nvPr/>
        </p:nvPicPr>
        <p:blipFill rotWithShape="1">
          <a:blip r:embed="rId5"/>
          <a:srcRect l="52538" t="53900" r="2701" b="5735"/>
          <a:stretch/>
        </p:blipFill>
        <p:spPr>
          <a:xfrm>
            <a:off x="6212926" y="1824742"/>
            <a:ext cx="1595639" cy="1079208"/>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42113" t="12183" r="6972" b="24718"/>
          <a:stretch/>
        </p:blipFill>
        <p:spPr>
          <a:xfrm>
            <a:off x="4523726" y="1754059"/>
            <a:ext cx="1366614" cy="1270214"/>
          </a:xfrm>
          <a:prstGeom prst="rect">
            <a:avLst/>
          </a:prstGeom>
        </p:spPr>
      </p:pic>
      <p:pic>
        <p:nvPicPr>
          <p:cNvPr id="11" name="Picture 10"/>
          <p:cNvPicPr>
            <a:picLocks noChangeAspect="1"/>
          </p:cNvPicPr>
          <p:nvPr/>
        </p:nvPicPr>
        <p:blipFill>
          <a:blip r:embed="rId8"/>
          <a:stretch>
            <a:fillRect/>
          </a:stretch>
        </p:blipFill>
        <p:spPr>
          <a:xfrm>
            <a:off x="429074" y="4707203"/>
            <a:ext cx="2661029" cy="1748402"/>
          </a:xfrm>
          <a:prstGeom prst="rect">
            <a:avLst/>
          </a:prstGeom>
        </p:spPr>
      </p:pic>
      <p:sp>
        <p:nvSpPr>
          <p:cNvPr id="12" name="TextBox 11"/>
          <p:cNvSpPr txBox="1"/>
          <p:nvPr/>
        </p:nvSpPr>
        <p:spPr>
          <a:xfrm>
            <a:off x="429074" y="1824742"/>
            <a:ext cx="1528515" cy="369332"/>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tubing</a:t>
            </a:r>
            <a:endParaRPr lang="en-GB" dirty="0"/>
          </a:p>
        </p:txBody>
      </p:sp>
      <p:sp>
        <p:nvSpPr>
          <p:cNvPr id="13" name="TextBox 12"/>
          <p:cNvSpPr txBox="1"/>
          <p:nvPr/>
        </p:nvSpPr>
        <p:spPr>
          <a:xfrm>
            <a:off x="703520" y="4128788"/>
            <a:ext cx="2670745"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Dried beans, pasta/ lentils to shake</a:t>
            </a:r>
            <a:endParaRPr lang="en-GB" dirty="0"/>
          </a:p>
        </p:txBody>
      </p:sp>
      <p:pic>
        <p:nvPicPr>
          <p:cNvPr id="14" name="Picture 13"/>
          <p:cNvPicPr>
            <a:picLocks noChangeAspect="1"/>
          </p:cNvPicPr>
          <p:nvPr/>
        </p:nvPicPr>
        <p:blipFill>
          <a:blip r:embed="rId9"/>
          <a:stretch>
            <a:fillRect/>
          </a:stretch>
        </p:blipFill>
        <p:spPr>
          <a:xfrm>
            <a:off x="3810753" y="4857841"/>
            <a:ext cx="860360" cy="723563"/>
          </a:xfrm>
          <a:prstGeom prst="rect">
            <a:avLst/>
          </a:prstGeom>
        </p:spPr>
      </p:pic>
      <p:pic>
        <p:nvPicPr>
          <p:cNvPr id="15" name="Picture 14"/>
          <p:cNvPicPr>
            <a:picLocks noChangeAspect="1"/>
          </p:cNvPicPr>
          <p:nvPr/>
        </p:nvPicPr>
        <p:blipFill rotWithShape="1">
          <a:blip r:embed="rId10"/>
          <a:srcRect l="6207" t="26057" r="5005" b="28648"/>
          <a:stretch/>
        </p:blipFill>
        <p:spPr>
          <a:xfrm>
            <a:off x="4851233" y="4849840"/>
            <a:ext cx="1610360" cy="821529"/>
          </a:xfrm>
          <a:prstGeom prst="rect">
            <a:avLst/>
          </a:prstGeom>
        </p:spPr>
      </p:pic>
      <p:pic>
        <p:nvPicPr>
          <p:cNvPr id="16" name="Picture 15"/>
          <p:cNvPicPr>
            <a:picLocks noChangeAspect="1"/>
          </p:cNvPicPr>
          <p:nvPr/>
        </p:nvPicPr>
        <p:blipFill rotWithShape="1">
          <a:blip r:embed="rId11"/>
          <a:srcRect l="29421" t="58406" r="34781" b="17474"/>
          <a:stretch/>
        </p:blipFill>
        <p:spPr>
          <a:xfrm>
            <a:off x="3810753" y="5730654"/>
            <a:ext cx="1476553" cy="663238"/>
          </a:xfrm>
          <a:prstGeom prst="rect">
            <a:avLst/>
          </a:prstGeom>
        </p:spPr>
      </p:pic>
      <p:pic>
        <p:nvPicPr>
          <p:cNvPr id="17" name="Picture 16"/>
          <p:cNvPicPr>
            <a:picLocks noChangeAspect="1"/>
          </p:cNvPicPr>
          <p:nvPr/>
        </p:nvPicPr>
        <p:blipFill>
          <a:blip r:embed="rId12"/>
          <a:stretch>
            <a:fillRect/>
          </a:stretch>
        </p:blipFill>
        <p:spPr>
          <a:xfrm>
            <a:off x="6527552" y="4864045"/>
            <a:ext cx="1041767" cy="1041767"/>
          </a:xfrm>
          <a:prstGeom prst="rect">
            <a:avLst/>
          </a:prstGeom>
        </p:spPr>
      </p:pic>
      <p:sp>
        <p:nvSpPr>
          <p:cNvPr id="18" name="TextBox 17"/>
          <p:cNvSpPr txBox="1"/>
          <p:nvPr/>
        </p:nvSpPr>
        <p:spPr>
          <a:xfrm>
            <a:off x="4006857" y="4143787"/>
            <a:ext cx="3321222"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Foil/ pipe cleaners/ wooden sticks/ old washing line</a:t>
            </a:r>
            <a:endParaRPr lang="en-GB" dirty="0"/>
          </a:p>
        </p:txBody>
      </p:sp>
      <p:pic>
        <p:nvPicPr>
          <p:cNvPr id="19" name="Picture 18"/>
          <p:cNvPicPr>
            <a:picLocks noChangeAspect="1"/>
          </p:cNvPicPr>
          <p:nvPr/>
        </p:nvPicPr>
        <p:blipFill rotWithShape="1">
          <a:blip r:embed="rId13"/>
          <a:srcRect t="17628"/>
          <a:stretch/>
        </p:blipFill>
        <p:spPr>
          <a:xfrm>
            <a:off x="8774665" y="3306359"/>
            <a:ext cx="2637191" cy="1543481"/>
          </a:xfrm>
          <a:prstGeom prst="rect">
            <a:avLst/>
          </a:prstGeom>
        </p:spPr>
      </p:pic>
      <p:pic>
        <p:nvPicPr>
          <p:cNvPr id="20" name="Picture 19"/>
          <p:cNvPicPr>
            <a:picLocks noChangeAspect="1"/>
          </p:cNvPicPr>
          <p:nvPr/>
        </p:nvPicPr>
        <p:blipFill>
          <a:blip r:embed="rId14"/>
          <a:stretch>
            <a:fillRect/>
          </a:stretch>
        </p:blipFill>
        <p:spPr>
          <a:xfrm>
            <a:off x="9515433" y="5063377"/>
            <a:ext cx="1013175" cy="866615"/>
          </a:xfrm>
          <a:prstGeom prst="rect">
            <a:avLst/>
          </a:prstGeom>
        </p:spPr>
      </p:pic>
      <p:sp>
        <p:nvSpPr>
          <p:cNvPr id="21" name="TextBox 20"/>
          <p:cNvSpPr txBox="1"/>
          <p:nvPr/>
        </p:nvSpPr>
        <p:spPr>
          <a:xfrm>
            <a:off x="8937937" y="2553259"/>
            <a:ext cx="2910625"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Colours such as paints, pens, fabric, scissors, tape.</a:t>
            </a:r>
            <a:endParaRPr lang="en-GB" dirty="0"/>
          </a:p>
        </p:txBody>
      </p:sp>
    </p:spTree>
    <p:extLst>
      <p:ext uri="{BB962C8B-B14F-4D97-AF65-F5344CB8AC3E}">
        <p14:creationId xmlns:p14="http://schemas.microsoft.com/office/powerpoint/2010/main" val="2352916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cap="none" dirty="0" smtClean="0">
                <a:latin typeface="SassoonCRInfant" panose="02010503020300020003" pitchFamily="2" charset="0"/>
              </a:rPr>
              <a:t>Lila didn’t use a rainmaker in the story but in some cultures, these are instruments that make music to the gods in the hope of rain. You may have owned your own rainmaker in the form of a rattle when you were younger.</a:t>
            </a:r>
            <a:endParaRPr lang="en-GB" sz="2400" cap="none" dirty="0">
              <a:latin typeface="SassoonCRInfant" panose="02010503020300020003" pitchFamily="2" charset="0"/>
            </a:endParaRPr>
          </a:p>
        </p:txBody>
      </p:sp>
      <p:sp>
        <p:nvSpPr>
          <p:cNvPr id="3" name="Text Placeholder 2"/>
          <p:cNvSpPr>
            <a:spLocks noGrp="1"/>
          </p:cNvSpPr>
          <p:nvPr>
            <p:ph type="body" idx="1"/>
          </p:nvPr>
        </p:nvSpPr>
        <p:spPr/>
        <p:txBody>
          <a:bodyPr/>
          <a:lstStyle/>
          <a:p>
            <a:endParaRPr lang="en-GB" dirty="0"/>
          </a:p>
        </p:txBody>
      </p:sp>
      <p:sp>
        <p:nvSpPr>
          <p:cNvPr id="4" name="Text Placeholder 3"/>
          <p:cNvSpPr>
            <a:spLocks noGrp="1"/>
          </p:cNvSpPr>
          <p:nvPr>
            <p:ph type="body" sz="half" idx="15"/>
          </p:nvPr>
        </p:nvSpPr>
        <p:spPr/>
        <p:txBody>
          <a:bodyPr/>
          <a:lstStyle/>
          <a:p>
            <a:endParaRPr lang="en-GB" dirty="0"/>
          </a:p>
        </p:txBody>
      </p:sp>
      <p:sp>
        <p:nvSpPr>
          <p:cNvPr id="5" name="Text Placeholder 4"/>
          <p:cNvSpPr>
            <a:spLocks noGrp="1"/>
          </p:cNvSpPr>
          <p:nvPr>
            <p:ph type="body" sz="quarter" idx="3"/>
          </p:nvPr>
        </p:nvSpPr>
        <p:spPr/>
        <p:txBody>
          <a:bodyPr/>
          <a:lstStyle/>
          <a:p>
            <a:endParaRPr lang="en-GB"/>
          </a:p>
        </p:txBody>
      </p:sp>
      <p:sp>
        <p:nvSpPr>
          <p:cNvPr id="6" name="Text Placeholder 5"/>
          <p:cNvSpPr>
            <a:spLocks noGrp="1"/>
          </p:cNvSpPr>
          <p:nvPr>
            <p:ph type="body" sz="half" idx="16"/>
          </p:nvPr>
        </p:nvSpPr>
        <p:spPr/>
        <p:txBody>
          <a:bodyPr/>
          <a:lstStyle/>
          <a:p>
            <a:endParaRPr lang="en-GB" dirty="0"/>
          </a:p>
        </p:txBody>
      </p:sp>
      <p:sp>
        <p:nvSpPr>
          <p:cNvPr id="7" name="Text Placeholder 6"/>
          <p:cNvSpPr>
            <a:spLocks noGrp="1"/>
          </p:cNvSpPr>
          <p:nvPr>
            <p:ph type="body" sz="quarter" idx="13"/>
          </p:nvPr>
        </p:nvSpPr>
        <p:spPr/>
        <p:txBody>
          <a:bodyPr/>
          <a:lstStyle/>
          <a:p>
            <a:endParaRPr lang="en-GB"/>
          </a:p>
        </p:txBody>
      </p:sp>
      <p:sp>
        <p:nvSpPr>
          <p:cNvPr id="8" name="Text Placeholder 7"/>
          <p:cNvSpPr>
            <a:spLocks noGrp="1"/>
          </p:cNvSpPr>
          <p:nvPr>
            <p:ph type="body" sz="half" idx="17"/>
          </p:nvPr>
        </p:nvSpPr>
        <p:spPr/>
        <p:txBody>
          <a:bodyPr/>
          <a:lstStyle/>
          <a:p>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12" y="2054635"/>
            <a:ext cx="2527546" cy="446059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526" y="1975929"/>
            <a:ext cx="3541282" cy="4283203"/>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5852"/>
          <a:stretch/>
        </p:blipFill>
        <p:spPr>
          <a:xfrm rot="5400000">
            <a:off x="4673542" y="2972047"/>
            <a:ext cx="4539296" cy="2547061"/>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1582"/>
          <a:stretch/>
        </p:blipFill>
        <p:spPr>
          <a:xfrm>
            <a:off x="3040377" y="2103975"/>
            <a:ext cx="2505551" cy="4283203"/>
          </a:xfrm>
          <a:prstGeom prst="rect">
            <a:avLst/>
          </a:prstGeom>
        </p:spPr>
      </p:pic>
    </p:spTree>
    <p:extLst>
      <p:ext uri="{BB962C8B-B14F-4D97-AF65-F5344CB8AC3E}">
        <p14:creationId xmlns:p14="http://schemas.microsoft.com/office/powerpoint/2010/main" val="80089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8985" t="10299" r="21162" b="26039"/>
          <a:stretch/>
        </p:blipFill>
        <p:spPr>
          <a:xfrm>
            <a:off x="9120188" y="634648"/>
            <a:ext cx="2299076" cy="2445382"/>
          </a:xfrm>
          <a:prstGeom prst="rect">
            <a:avLst/>
          </a:prstGeom>
        </p:spPr>
      </p:pic>
      <p:pic>
        <p:nvPicPr>
          <p:cNvPr id="4" name="Content Placeholder 3"/>
          <p:cNvPicPr>
            <a:picLocks noGrp="1" noChangeAspect="1"/>
          </p:cNvPicPr>
          <p:nvPr>
            <p:ph sz="quarter" idx="13"/>
          </p:nvPr>
        </p:nvPicPr>
        <p:blipFill>
          <a:blip r:embed="rId3"/>
          <a:stretch>
            <a:fillRect/>
          </a:stretch>
        </p:blipFill>
        <p:spPr>
          <a:xfrm rot="5400000">
            <a:off x="-160403" y="2015537"/>
            <a:ext cx="3273737" cy="2464783"/>
          </a:xfrm>
          <a:prstGeom prst="rect">
            <a:avLst/>
          </a:prstGeom>
        </p:spPr>
      </p:pic>
      <p:pic>
        <p:nvPicPr>
          <p:cNvPr id="5" name="Picture 4"/>
          <p:cNvPicPr>
            <a:picLocks noChangeAspect="1"/>
          </p:cNvPicPr>
          <p:nvPr/>
        </p:nvPicPr>
        <p:blipFill rotWithShape="1">
          <a:blip r:embed="rId4"/>
          <a:srcRect l="4737" t="3370" r="51030" b="9517"/>
          <a:stretch/>
        </p:blipFill>
        <p:spPr>
          <a:xfrm>
            <a:off x="7167256" y="3851502"/>
            <a:ext cx="3709115" cy="2298407"/>
          </a:xfrm>
          <a:prstGeom prst="rect">
            <a:avLst/>
          </a:prstGeom>
        </p:spPr>
      </p:pic>
      <p:pic>
        <p:nvPicPr>
          <p:cNvPr id="6" name="Picture 5"/>
          <p:cNvPicPr>
            <a:picLocks noChangeAspect="1"/>
          </p:cNvPicPr>
          <p:nvPr/>
        </p:nvPicPr>
        <p:blipFill rotWithShape="1">
          <a:blip r:embed="rId5"/>
          <a:srcRect l="22883" t="338" r="32498" b="5803"/>
          <a:stretch/>
        </p:blipFill>
        <p:spPr>
          <a:xfrm>
            <a:off x="2902039" y="723363"/>
            <a:ext cx="2550017" cy="3576034"/>
          </a:xfrm>
          <a:prstGeom prst="rect">
            <a:avLst/>
          </a:prstGeom>
        </p:spPr>
      </p:pic>
      <p:pic>
        <p:nvPicPr>
          <p:cNvPr id="7" name="Picture 6"/>
          <p:cNvPicPr>
            <a:picLocks noChangeAspect="1"/>
          </p:cNvPicPr>
          <p:nvPr/>
        </p:nvPicPr>
        <p:blipFill rotWithShape="1">
          <a:blip r:embed="rId6"/>
          <a:srcRect l="35642" t="4102" r="34999" b="13049"/>
          <a:stretch/>
        </p:blipFill>
        <p:spPr>
          <a:xfrm>
            <a:off x="2902039" y="4517029"/>
            <a:ext cx="2835663" cy="1950678"/>
          </a:xfrm>
          <a:prstGeom prst="rect">
            <a:avLst/>
          </a:prstGeom>
        </p:spPr>
      </p:pic>
      <p:sp>
        <p:nvSpPr>
          <p:cNvPr id="9" name="TextBox 8"/>
          <p:cNvSpPr txBox="1"/>
          <p:nvPr/>
        </p:nvSpPr>
        <p:spPr>
          <a:xfrm>
            <a:off x="5737702" y="312072"/>
            <a:ext cx="3474951" cy="3539430"/>
          </a:xfrm>
          <a:prstGeom prst="rect">
            <a:avLst/>
          </a:prstGeom>
          <a:noFill/>
        </p:spPr>
        <p:txBody>
          <a:bodyPr wrap="square" rtlCol="0">
            <a:spAutoFit/>
          </a:bodyPr>
          <a:lstStyle/>
          <a:p>
            <a:r>
              <a:rPr lang="en-GB" sz="3200" dirty="0" smtClean="0"/>
              <a:t>First you need to think of how dried peas, beans, pasta or rice will trickle down so something in the middle needs to slow their fall. </a:t>
            </a:r>
            <a:endParaRPr lang="en-GB" sz="3200" dirty="0"/>
          </a:p>
        </p:txBody>
      </p:sp>
    </p:spTree>
    <p:extLst>
      <p:ext uri="{BB962C8B-B14F-4D97-AF65-F5344CB8AC3E}">
        <p14:creationId xmlns:p14="http://schemas.microsoft.com/office/powerpoint/2010/main" val="415853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cap="none" dirty="0" smtClean="0"/>
              <a:t>Decorate the outside of your rainmaker. </a:t>
            </a:r>
            <a:br>
              <a:rPr lang="en-GB" sz="2800" cap="none" dirty="0" smtClean="0"/>
            </a:br>
            <a:r>
              <a:rPr lang="en-GB" sz="2800" cap="none" dirty="0" smtClean="0"/>
              <a:t>If you are using paint- do an undercoat today and then add finer patterns tomorrow when dry. You may want to use pens, ribbons or different fabrics. Look at the other examples- repeated patterns or pictures of animals? You decide.</a:t>
            </a:r>
            <a:endParaRPr lang="en-GB" sz="2800" cap="none" dirty="0"/>
          </a:p>
        </p:txBody>
      </p:sp>
      <p:pic>
        <p:nvPicPr>
          <p:cNvPr id="4" name="Content Placeholder 3"/>
          <p:cNvPicPr>
            <a:picLocks noGrp="1" noChangeAspect="1"/>
          </p:cNvPicPr>
          <p:nvPr>
            <p:ph sz="quarter" idx="13"/>
          </p:nvPr>
        </p:nvPicPr>
        <p:blipFill>
          <a:blip r:embed="rId2"/>
          <a:stretch>
            <a:fillRect/>
          </a:stretch>
        </p:blipFill>
        <p:spPr>
          <a:xfrm>
            <a:off x="535689" y="2431358"/>
            <a:ext cx="3770478" cy="1973217"/>
          </a:xfrm>
          <a:prstGeom prst="rect">
            <a:avLst/>
          </a:prstGeom>
        </p:spPr>
      </p:pic>
      <p:pic>
        <p:nvPicPr>
          <p:cNvPr id="5" name="Picture 4"/>
          <p:cNvPicPr>
            <a:picLocks noChangeAspect="1"/>
          </p:cNvPicPr>
          <p:nvPr/>
        </p:nvPicPr>
        <p:blipFill>
          <a:blip r:embed="rId3"/>
          <a:stretch>
            <a:fillRect/>
          </a:stretch>
        </p:blipFill>
        <p:spPr>
          <a:xfrm>
            <a:off x="4430130" y="2598816"/>
            <a:ext cx="2790825" cy="1638300"/>
          </a:xfrm>
          <a:prstGeom prst="rect">
            <a:avLst/>
          </a:prstGeom>
        </p:spPr>
      </p:pic>
      <p:pic>
        <p:nvPicPr>
          <p:cNvPr id="6" name="Picture 5"/>
          <p:cNvPicPr>
            <a:picLocks noChangeAspect="1"/>
          </p:cNvPicPr>
          <p:nvPr/>
        </p:nvPicPr>
        <p:blipFill>
          <a:blip r:embed="rId4"/>
          <a:stretch>
            <a:fillRect/>
          </a:stretch>
        </p:blipFill>
        <p:spPr>
          <a:xfrm>
            <a:off x="7442513" y="2431358"/>
            <a:ext cx="2381250" cy="1790700"/>
          </a:xfrm>
          <a:prstGeom prst="rect">
            <a:avLst/>
          </a:prstGeom>
        </p:spPr>
      </p:pic>
      <p:pic>
        <p:nvPicPr>
          <p:cNvPr id="7" name="Picture 6"/>
          <p:cNvPicPr>
            <a:picLocks noChangeAspect="1"/>
          </p:cNvPicPr>
          <p:nvPr/>
        </p:nvPicPr>
        <p:blipFill>
          <a:blip r:embed="rId5"/>
          <a:stretch>
            <a:fillRect/>
          </a:stretch>
        </p:blipFill>
        <p:spPr>
          <a:xfrm>
            <a:off x="2331109" y="4237116"/>
            <a:ext cx="3333750" cy="2333625"/>
          </a:xfrm>
          <a:prstGeom prst="rect">
            <a:avLst/>
          </a:prstGeom>
        </p:spPr>
      </p:pic>
      <p:pic>
        <p:nvPicPr>
          <p:cNvPr id="8" name="Picture 7"/>
          <p:cNvPicPr>
            <a:picLocks noChangeAspect="1"/>
          </p:cNvPicPr>
          <p:nvPr/>
        </p:nvPicPr>
        <p:blipFill>
          <a:blip r:embed="rId6"/>
          <a:stretch>
            <a:fillRect/>
          </a:stretch>
        </p:blipFill>
        <p:spPr>
          <a:xfrm>
            <a:off x="10155908" y="2244084"/>
            <a:ext cx="1443498" cy="2165247"/>
          </a:xfrm>
          <a:prstGeom prst="rect">
            <a:avLst/>
          </a:prstGeom>
        </p:spPr>
      </p:pic>
      <p:pic>
        <p:nvPicPr>
          <p:cNvPr id="9" name="Picture 8"/>
          <p:cNvPicPr>
            <a:picLocks noChangeAspect="1"/>
          </p:cNvPicPr>
          <p:nvPr/>
        </p:nvPicPr>
        <p:blipFill rotWithShape="1">
          <a:blip r:embed="rId7"/>
          <a:srcRect b="39512"/>
          <a:stretch/>
        </p:blipFill>
        <p:spPr>
          <a:xfrm>
            <a:off x="6096000" y="4606180"/>
            <a:ext cx="3923763" cy="1611038"/>
          </a:xfrm>
          <a:prstGeom prst="rect">
            <a:avLst/>
          </a:prstGeom>
        </p:spPr>
      </p:pic>
    </p:spTree>
    <p:extLst>
      <p:ext uri="{BB962C8B-B14F-4D97-AF65-F5344CB8AC3E}">
        <p14:creationId xmlns:p14="http://schemas.microsoft.com/office/powerpoint/2010/main" val="3717541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cap="none" dirty="0" smtClean="0">
                <a:latin typeface="SassoonCRInfant" panose="02010503020300020003" pitchFamily="2" charset="0"/>
              </a:rPr>
              <a:t>Make sure one end is sealed before pouring in different things such as beads, dried beans, peas, rice or pasta so that it will make a noise when shook. Seal the top so no </a:t>
            </a:r>
            <a:r>
              <a:rPr lang="en-GB" cap="none" dirty="0" err="1" smtClean="0">
                <a:latin typeface="SassoonCRInfant" panose="02010503020300020003" pitchFamily="2" charset="0"/>
              </a:rPr>
              <a:t>esca</a:t>
            </a:r>
            <a:r>
              <a:rPr lang="en-GB" cap="none" dirty="0" smtClean="0">
                <a:latin typeface="SassoonCRInfant" panose="02010503020300020003" pitchFamily="2" charset="0"/>
              </a:rPr>
              <a:t>-peas!!</a:t>
            </a:r>
            <a:endParaRPr lang="en-GB" cap="none" dirty="0">
              <a:latin typeface="SassoonCRInfant" panose="02010503020300020003" pitchFamily="2" charset="0"/>
            </a:endParaRPr>
          </a:p>
        </p:txBody>
      </p:sp>
      <p:pic>
        <p:nvPicPr>
          <p:cNvPr id="4" name="Content Placeholder 3"/>
          <p:cNvPicPr>
            <a:picLocks noGrp="1" noChangeAspect="1"/>
          </p:cNvPicPr>
          <p:nvPr>
            <p:ph sz="quarter" idx="13"/>
          </p:nvPr>
        </p:nvPicPr>
        <p:blipFill rotWithShape="1">
          <a:blip r:embed="rId2"/>
          <a:srcRect l="54950" t="5800" r="2064" b="7145"/>
          <a:stretch/>
        </p:blipFill>
        <p:spPr>
          <a:xfrm>
            <a:off x="8500055" y="4198513"/>
            <a:ext cx="2290795" cy="1957589"/>
          </a:xfrm>
          <a:prstGeom prst="rect">
            <a:avLst/>
          </a:prstGeom>
        </p:spPr>
      </p:pic>
      <p:pic>
        <p:nvPicPr>
          <p:cNvPr id="5" name="Picture 4"/>
          <p:cNvPicPr>
            <a:picLocks noChangeAspect="1"/>
          </p:cNvPicPr>
          <p:nvPr/>
        </p:nvPicPr>
        <p:blipFill rotWithShape="1">
          <a:blip r:embed="rId3"/>
          <a:srcRect l="24460" t="4282" r="14920" b="6817"/>
          <a:stretch/>
        </p:blipFill>
        <p:spPr>
          <a:xfrm>
            <a:off x="553791" y="2318197"/>
            <a:ext cx="3464417" cy="3387144"/>
          </a:xfrm>
          <a:prstGeom prst="rect">
            <a:avLst/>
          </a:prstGeom>
        </p:spPr>
      </p:pic>
      <p:pic>
        <p:nvPicPr>
          <p:cNvPr id="6" name="Picture 5"/>
          <p:cNvPicPr>
            <a:picLocks noChangeAspect="1"/>
          </p:cNvPicPr>
          <p:nvPr/>
        </p:nvPicPr>
        <p:blipFill rotWithShape="1">
          <a:blip r:embed="rId4"/>
          <a:srcRect l="67513" t="6088" r="1195" b="2444"/>
          <a:stretch/>
        </p:blipFill>
        <p:spPr>
          <a:xfrm>
            <a:off x="4687909" y="2575774"/>
            <a:ext cx="2202287" cy="1876021"/>
          </a:xfrm>
          <a:prstGeom prst="rect">
            <a:avLst/>
          </a:prstGeom>
        </p:spPr>
      </p:pic>
      <p:pic>
        <p:nvPicPr>
          <p:cNvPr id="7" name="Picture 6"/>
          <p:cNvPicPr>
            <a:picLocks noChangeAspect="1"/>
          </p:cNvPicPr>
          <p:nvPr/>
        </p:nvPicPr>
        <p:blipFill>
          <a:blip r:embed="rId5"/>
          <a:stretch>
            <a:fillRect/>
          </a:stretch>
        </p:blipFill>
        <p:spPr>
          <a:xfrm>
            <a:off x="7334987" y="2191788"/>
            <a:ext cx="1976438" cy="1976438"/>
          </a:xfrm>
          <a:prstGeom prst="rect">
            <a:avLst/>
          </a:prstGeom>
        </p:spPr>
      </p:pic>
    </p:spTree>
    <p:extLst>
      <p:ext uri="{BB962C8B-B14F-4D97-AF65-F5344CB8AC3E}">
        <p14:creationId xmlns:p14="http://schemas.microsoft.com/office/powerpoint/2010/main" val="3785244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cap="none" dirty="0" smtClean="0">
                <a:latin typeface="SassoonCRInfant" panose="02010503020300020003" pitchFamily="2" charset="0"/>
              </a:rPr>
              <a:t>There you have it… a rainmaker for when it gets too hot. </a:t>
            </a:r>
            <a:br>
              <a:rPr lang="en-GB" cap="none" dirty="0" smtClean="0">
                <a:latin typeface="SassoonCRInfant" panose="02010503020300020003" pitchFamily="2" charset="0"/>
              </a:rPr>
            </a:br>
            <a:r>
              <a:rPr lang="en-GB" cap="none" dirty="0" smtClean="0">
                <a:latin typeface="SassoonCRInfant" panose="02010503020300020003" pitchFamily="2" charset="0"/>
              </a:rPr>
              <a:t>Now what rhythm can you think of to make some music?</a:t>
            </a:r>
            <a:endParaRPr lang="en-GB" cap="none" dirty="0">
              <a:latin typeface="SassoonCRInfant" panose="02010503020300020003" pitchFamily="2" charset="0"/>
            </a:endParaRPr>
          </a:p>
        </p:txBody>
      </p:sp>
      <p:pic>
        <p:nvPicPr>
          <p:cNvPr id="4" name="Content Placeholder 3"/>
          <p:cNvPicPr>
            <a:picLocks noGrp="1" noChangeAspect="1"/>
          </p:cNvPicPr>
          <p:nvPr>
            <p:ph sz="quarter" idx="13"/>
          </p:nvPr>
        </p:nvPicPr>
        <p:blipFill>
          <a:blip r:embed="rId2"/>
          <a:stretch>
            <a:fillRect/>
          </a:stretch>
        </p:blipFill>
        <p:spPr>
          <a:xfrm>
            <a:off x="4845229" y="2214694"/>
            <a:ext cx="6432997" cy="3386969"/>
          </a:xfrm>
          <a:prstGeom prst="rect">
            <a:avLst/>
          </a:prstGeom>
        </p:spPr>
      </p:pic>
      <p:pic>
        <p:nvPicPr>
          <p:cNvPr id="5" name="Picture 4"/>
          <p:cNvPicPr>
            <a:picLocks noChangeAspect="1"/>
          </p:cNvPicPr>
          <p:nvPr/>
        </p:nvPicPr>
        <p:blipFill rotWithShape="1">
          <a:blip r:embed="rId3"/>
          <a:srcRect l="10554" t="17526" r="18235" b="32989"/>
          <a:stretch/>
        </p:blipFill>
        <p:spPr>
          <a:xfrm>
            <a:off x="766375" y="2214695"/>
            <a:ext cx="3645604" cy="3241226"/>
          </a:xfrm>
          <a:prstGeom prst="rect">
            <a:avLst/>
          </a:prstGeom>
        </p:spPr>
      </p:pic>
    </p:spTree>
    <p:extLst>
      <p:ext uri="{BB962C8B-B14F-4D97-AF65-F5344CB8AC3E}">
        <p14:creationId xmlns:p14="http://schemas.microsoft.com/office/powerpoint/2010/main" val="91201226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72</TotalTime>
  <Words>252</Words>
  <Application>Microsoft Office PowerPoint</Application>
  <PresentationFormat>Widescreen</PresentationFormat>
  <Paragraphs>13</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SassoonCRInfant</vt:lpstr>
      <vt:lpstr>Tw Cen MT</vt:lpstr>
      <vt:lpstr>Droplet</vt:lpstr>
      <vt:lpstr>RAINMAKERS</vt:lpstr>
      <vt:lpstr>If you still have your long kitchen roll inners (x2 and stuck together to make one long tube) or an alternative tubing we are going to make rain makers linked to our story of Lila and the Secret of the Rain. It is planned over two days as you’ll need to let the paint dry to add patterns.</vt:lpstr>
      <vt:lpstr>You will need:-</vt:lpstr>
      <vt:lpstr>Lila didn’t use a rainmaker in the story but in some cultures, these are instruments that make music to the gods in the hope of rain. You may have owned your own rainmaker in the form of a rattle when you were younger.</vt:lpstr>
      <vt:lpstr>PowerPoint Presentation</vt:lpstr>
      <vt:lpstr>Decorate the outside of your rainmaker.  If you are using paint- do an undercoat today and then add finer patterns tomorrow when dry. You may want to use pens, ribbons or different fabrics. Look at the other examples- repeated patterns or pictures of animals? You decide.</vt:lpstr>
      <vt:lpstr>Make sure one end is sealed before pouring in different things such as beads, dried beans, peas, rice or pasta so that it will make a noise when shook. Seal the top so no esca-peas!!</vt:lpstr>
      <vt:lpstr>There you have it… a rainmaker for when it gets too hot.  Now what rhythm can you think of to make some music?</vt:lpstr>
    </vt:vector>
  </TitlesOfParts>
  <Company>RM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RAINMAKERS</dc:title>
  <dc:creator>JGoulding</dc:creator>
  <cp:lastModifiedBy>JGoulding</cp:lastModifiedBy>
  <cp:revision>10</cp:revision>
  <dcterms:created xsi:type="dcterms:W3CDTF">2020-06-26T14:15:04Z</dcterms:created>
  <dcterms:modified xsi:type="dcterms:W3CDTF">2020-06-26T15:28:02Z</dcterms:modified>
</cp:coreProperties>
</file>