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9926638" cy="14355763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4856"/>
    <a:srgbClr val="175A68"/>
    <a:srgbClr val="FE5E00"/>
    <a:srgbClr val="F8B308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>
        <p:scale>
          <a:sx n="125" d="100"/>
          <a:sy n="125" d="100"/>
        </p:scale>
        <p:origin x="-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52" tIns="66377" rIns="132752" bIns="66377" rtlCol="0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1697" y="0"/>
            <a:ext cx="4302625" cy="718592"/>
          </a:xfrm>
          <a:prstGeom prst="rect">
            <a:avLst/>
          </a:prstGeom>
        </p:spPr>
        <p:txBody>
          <a:bodyPr vert="horz" lIns="132752" tIns="66377" rIns="132752" bIns="66377" rtlCol="0"/>
          <a:lstStyle>
            <a:lvl1pPr algn="r">
              <a:defRPr sz="1700"/>
            </a:lvl1pPr>
          </a:lstStyle>
          <a:p>
            <a:fld id="{627EA94C-77A3-2040-8584-2856F8330D11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29025" y="1795463"/>
            <a:ext cx="266858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52" tIns="66377" rIns="132752" bIns="6637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202" y="6908125"/>
            <a:ext cx="7942238" cy="5652309"/>
          </a:xfrm>
          <a:prstGeom prst="rect">
            <a:avLst/>
          </a:prstGeom>
        </p:spPr>
        <p:txBody>
          <a:bodyPr vert="horz" lIns="132752" tIns="66377" rIns="132752" bIns="663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52" tIns="66377" rIns="132752" bIns="66377" rtlCol="0" anchor="b"/>
          <a:lstStyle>
            <a:lvl1pPr algn="l">
              <a:defRPr sz="17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1697" y="13637171"/>
            <a:ext cx="4302625" cy="718592"/>
          </a:xfrm>
          <a:prstGeom prst="rect">
            <a:avLst/>
          </a:prstGeom>
        </p:spPr>
        <p:txBody>
          <a:bodyPr vert="horz" lIns="132752" tIns="66377" rIns="132752" bIns="66377" rtlCol="0" anchor="b"/>
          <a:lstStyle>
            <a:lvl1pPr algn="r">
              <a:defRPr sz="17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29025" y="1795463"/>
            <a:ext cx="2668588" cy="48434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-17766" y="-14167"/>
            <a:ext cx="9778908" cy="176403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/>
          <p:nvPr/>
        </p:nvSpPr>
        <p:spPr>
          <a:xfrm>
            <a:off x="155575" y="115018"/>
            <a:ext cx="9366739" cy="17042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Where are areas of surplus and deficit located global</a:t>
            </a: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75825" y="11422246"/>
            <a:ext cx="5841604" cy="3864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36" name="Straight Connector 235">
            <a:extLst>
              <a:ext uri="{FF2B5EF4-FFF2-40B4-BE49-F238E27FC236}">
                <a16:creationId xmlns:a16="http://schemas.microsoft.com/office/drawing/2014/main" id="{AB65D886-ADBA-FC4B-9739-0F6ED4A9D67A}"/>
              </a:ext>
            </a:extLst>
          </p:cNvPr>
          <p:cNvCxnSpPr>
            <a:cxnSpLocks/>
          </p:cNvCxnSpPr>
          <p:nvPr/>
        </p:nvCxnSpPr>
        <p:spPr>
          <a:xfrm flipV="1">
            <a:off x="7694593" y="11547524"/>
            <a:ext cx="0" cy="35081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3265852" y="15851472"/>
            <a:ext cx="0" cy="4682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>
            <a:off x="8255390" y="2678707"/>
            <a:ext cx="310961" cy="233076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1" name="TextBox 400">
            <a:extLst>
              <a:ext uri="{FF2B5EF4-FFF2-40B4-BE49-F238E27FC236}">
                <a16:creationId xmlns:a16="http://schemas.microsoft.com/office/drawing/2014/main" id="{189D5999-43F7-F641-9393-172A969C8B1F}"/>
              </a:ext>
            </a:extLst>
          </p:cNvPr>
          <p:cNvSpPr txBox="1"/>
          <p:nvPr/>
        </p:nvSpPr>
        <p:spPr>
          <a:xfrm>
            <a:off x="317841" y="17201306"/>
            <a:ext cx="905950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i="1" dirty="0">
                <a:solidFill>
                  <a:schemeClr val="bg1"/>
                </a:solidFill>
              </a:rPr>
              <a:t>‘</a:t>
            </a:r>
          </a:p>
        </p:txBody>
      </p: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V="1">
            <a:off x="2000644" y="13731591"/>
            <a:ext cx="0" cy="36375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3869280" y="13705649"/>
            <a:ext cx="0" cy="38969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0" name="Straight Connector 429">
            <a:extLst>
              <a:ext uri="{FF2B5EF4-FFF2-40B4-BE49-F238E27FC236}">
                <a16:creationId xmlns:a16="http://schemas.microsoft.com/office/drawing/2014/main" id="{29EDCE93-95D6-429F-A352-FD43DBE83112}"/>
              </a:ext>
            </a:extLst>
          </p:cNvPr>
          <p:cNvCxnSpPr>
            <a:cxnSpLocks/>
          </p:cNvCxnSpPr>
          <p:nvPr/>
        </p:nvCxnSpPr>
        <p:spPr>
          <a:xfrm flipV="1">
            <a:off x="5282774" y="13705649"/>
            <a:ext cx="1" cy="44621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7" name="Straight Connector 526">
            <a:extLst>
              <a:ext uri="{FF2B5EF4-FFF2-40B4-BE49-F238E27FC236}">
                <a16:creationId xmlns:a16="http://schemas.microsoft.com/office/drawing/2014/main" id="{B79E8B85-134D-419E-AD65-FDA5852B8CE9}"/>
              </a:ext>
            </a:extLst>
          </p:cNvPr>
          <p:cNvCxnSpPr>
            <a:cxnSpLocks/>
          </p:cNvCxnSpPr>
          <p:nvPr/>
        </p:nvCxnSpPr>
        <p:spPr>
          <a:xfrm>
            <a:off x="1785122" y="8854091"/>
            <a:ext cx="0" cy="39495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V="1">
            <a:off x="2241728" y="9380779"/>
            <a:ext cx="0" cy="346237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4592992" y="9380779"/>
            <a:ext cx="0" cy="28361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9" name="Straight Connector 568">
            <a:extLst>
              <a:ext uri="{FF2B5EF4-FFF2-40B4-BE49-F238E27FC236}">
                <a16:creationId xmlns:a16="http://schemas.microsoft.com/office/drawing/2014/main" id="{FFCE5675-9D40-40A7-8E16-77BF44D6D036}"/>
              </a:ext>
            </a:extLst>
          </p:cNvPr>
          <p:cNvCxnSpPr>
            <a:cxnSpLocks/>
          </p:cNvCxnSpPr>
          <p:nvPr/>
        </p:nvCxnSpPr>
        <p:spPr>
          <a:xfrm flipV="1">
            <a:off x="7036185" y="9370735"/>
            <a:ext cx="0" cy="316149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V="1">
            <a:off x="4733277" y="7256601"/>
            <a:ext cx="0" cy="22997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7D1A76D7-946A-434B-9E20-E66593C9A965}"/>
              </a:ext>
            </a:extLst>
          </p:cNvPr>
          <p:cNvCxnSpPr>
            <a:cxnSpLocks/>
          </p:cNvCxnSpPr>
          <p:nvPr/>
        </p:nvCxnSpPr>
        <p:spPr>
          <a:xfrm flipV="1">
            <a:off x="3371436" y="7279776"/>
            <a:ext cx="0" cy="225852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5" name="Straight Connector 624">
            <a:extLst>
              <a:ext uri="{FF2B5EF4-FFF2-40B4-BE49-F238E27FC236}">
                <a16:creationId xmlns:a16="http://schemas.microsoft.com/office/drawing/2014/main" id="{3748E272-4500-4BA8-AE01-294AC988701B}"/>
              </a:ext>
            </a:extLst>
          </p:cNvPr>
          <p:cNvCxnSpPr>
            <a:cxnSpLocks/>
          </p:cNvCxnSpPr>
          <p:nvPr/>
        </p:nvCxnSpPr>
        <p:spPr>
          <a:xfrm flipV="1">
            <a:off x="1831569" y="7305729"/>
            <a:ext cx="359080" cy="307640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Straight Connector 644">
            <a:extLst>
              <a:ext uri="{FF2B5EF4-FFF2-40B4-BE49-F238E27FC236}">
                <a16:creationId xmlns:a16="http://schemas.microsoft.com/office/drawing/2014/main" id="{81857D51-45D0-4E67-BB75-FE7B36966985}"/>
              </a:ext>
            </a:extLst>
          </p:cNvPr>
          <p:cNvCxnSpPr>
            <a:cxnSpLocks/>
          </p:cNvCxnSpPr>
          <p:nvPr/>
        </p:nvCxnSpPr>
        <p:spPr>
          <a:xfrm>
            <a:off x="1784204" y="4641482"/>
            <a:ext cx="0" cy="358894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2" name="Straight Connector 651">
            <a:extLst>
              <a:ext uri="{FF2B5EF4-FFF2-40B4-BE49-F238E27FC236}">
                <a16:creationId xmlns:a16="http://schemas.microsoft.com/office/drawing/2014/main" id="{F9566611-CB48-4E47-A053-355DABBF7673}"/>
              </a:ext>
            </a:extLst>
          </p:cNvPr>
          <p:cNvCxnSpPr>
            <a:cxnSpLocks/>
          </p:cNvCxnSpPr>
          <p:nvPr/>
        </p:nvCxnSpPr>
        <p:spPr>
          <a:xfrm flipV="1">
            <a:off x="4781191" y="5055073"/>
            <a:ext cx="0" cy="250128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5780927" y="5070140"/>
            <a:ext cx="0" cy="235061"/>
          </a:xfrm>
          <a:prstGeom prst="line">
            <a:avLst/>
          </a:prstGeom>
          <a:ln w="19050">
            <a:solidFill>
              <a:srgbClr val="00B0F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6" name="Straight Connector 705">
            <a:extLst>
              <a:ext uri="{FF2B5EF4-FFF2-40B4-BE49-F238E27FC236}">
                <a16:creationId xmlns:a16="http://schemas.microsoft.com/office/drawing/2014/main" id="{06898071-8253-4C2A-BD46-12561230F1F7}"/>
              </a:ext>
            </a:extLst>
          </p:cNvPr>
          <p:cNvCxnSpPr>
            <a:cxnSpLocks/>
          </p:cNvCxnSpPr>
          <p:nvPr/>
        </p:nvCxnSpPr>
        <p:spPr>
          <a:xfrm flipH="1">
            <a:off x="1275675" y="1467012"/>
            <a:ext cx="534109" cy="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9" name="Title 11">
            <a:extLst>
              <a:ext uri="{FF2B5EF4-FFF2-40B4-BE49-F238E27FC236}">
                <a16:creationId xmlns:a16="http://schemas.microsoft.com/office/drawing/2014/main" id="{C803EFAB-E587-4BF1-B44C-A7424E4C872C}"/>
              </a:ext>
            </a:extLst>
          </p:cNvPr>
          <p:cNvSpPr txBox="1">
            <a:spLocks/>
          </p:cNvSpPr>
          <p:nvPr/>
        </p:nvSpPr>
        <p:spPr>
          <a:xfrm>
            <a:off x="4144978" y="226610"/>
            <a:ext cx="4582097" cy="82448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7200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3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b="1" dirty="0">
                <a:solidFill>
                  <a:srgbClr val="00B050"/>
                </a:solidFill>
                <a:latin typeface="Manrope Medium" pitchFamily="2" charset="0"/>
              </a:rPr>
              <a:t>RE</a:t>
            </a:r>
          </a:p>
          <a:p>
            <a:r>
              <a:rPr lang="en-US" sz="2000" b="1" dirty="0">
                <a:solidFill>
                  <a:srgbClr val="00B050"/>
                </a:solidFill>
                <a:latin typeface="Manrope Medium" pitchFamily="2" charset="0"/>
              </a:rPr>
              <a:t> </a:t>
            </a:r>
            <a:r>
              <a:rPr lang="en-US" sz="2000" b="1">
                <a:solidFill>
                  <a:srgbClr val="00B050"/>
                </a:solidFill>
                <a:latin typeface="Manrope Medium" pitchFamily="2" charset="0"/>
              </a:rPr>
              <a:t>CURRICULUM MAP</a:t>
            </a:r>
            <a:endParaRPr lang="ru-RU" sz="2000" b="1" dirty="0">
              <a:solidFill>
                <a:srgbClr val="00B050"/>
              </a:solidFill>
              <a:latin typeface="Manrope Medium" pitchFamily="2" charset="0"/>
            </a:endParaRPr>
          </a:p>
        </p:txBody>
      </p:sp>
      <p:pic>
        <p:nvPicPr>
          <p:cNvPr id="304" name="Picture 30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1339" y="292182"/>
            <a:ext cx="901144" cy="863096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0687" y="15703437"/>
            <a:ext cx="581547" cy="556993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2190897" y="4761177"/>
            <a:ext cx="5577854" cy="613500"/>
            <a:chOff x="2198517" y="4688089"/>
            <a:chExt cx="5507232" cy="632370"/>
          </a:xfrm>
        </p:grpSpPr>
        <p:sp>
          <p:nvSpPr>
            <p:cNvPr id="215" name="Rectangle 214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809969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93825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931" y="506324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1" name="Group 360"/>
          <p:cNvGrpSpPr/>
          <p:nvPr/>
        </p:nvGrpSpPr>
        <p:grpSpPr>
          <a:xfrm>
            <a:off x="2133987" y="6909215"/>
            <a:ext cx="5518268" cy="632370"/>
            <a:chOff x="2187481" y="4688089"/>
            <a:chExt cx="5518268" cy="632370"/>
          </a:xfrm>
        </p:grpSpPr>
        <p:sp>
          <p:nvSpPr>
            <p:cNvPr id="362" name="Rectangle 361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809969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905985"/>
              <a:ext cx="5505818" cy="16113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5" name="Rectangle 364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931" y="506324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6" name="Rectangle 365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8" name="Rectangle 487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87481" y="4691868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88400" y="4909764"/>
              <a:ext cx="5505818" cy="16113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9" name="Block Arc 368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1044936" y="5165832"/>
            <a:ext cx="2306311" cy="1816048"/>
          </a:xfrm>
          <a:prstGeom prst="blockArc">
            <a:avLst>
              <a:gd name="adj1" fmla="val 10975135"/>
              <a:gd name="adj2" fmla="val 13886"/>
              <a:gd name="adj3" fmla="val 6783"/>
            </a:avLst>
          </a:prstGeom>
          <a:solidFill>
            <a:srgbClr val="FFC0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991835" y="15690480"/>
            <a:ext cx="5505818" cy="128857"/>
          </a:xfrm>
          <a:prstGeom prst="rect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992754" y="15812360"/>
            <a:ext cx="5505818" cy="12885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992754" y="15940648"/>
            <a:ext cx="5505818" cy="12885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7" name="Rectangle 516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992914" y="16065638"/>
            <a:ext cx="5505818" cy="12885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1991500" y="16193993"/>
            <a:ext cx="5505818" cy="128857"/>
          </a:xfrm>
          <a:prstGeom prst="rect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872848" y="4757620"/>
            <a:ext cx="2184400" cy="2763038"/>
            <a:chOff x="1048108" y="4676732"/>
            <a:chExt cx="2184400" cy="2763038"/>
          </a:xfrm>
        </p:grpSpPr>
        <p:sp>
          <p:nvSpPr>
            <p:cNvPr id="143" name="Block Arc 142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758789" y="4966051"/>
              <a:ext cx="2763038" cy="2184400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60" name="Block Arc 359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872175" y="5103615"/>
              <a:ext cx="2533309" cy="1919332"/>
            </a:xfrm>
            <a:prstGeom prst="blockArc">
              <a:avLst>
                <a:gd name="adj1" fmla="val 10790074"/>
                <a:gd name="adj2" fmla="val 165271"/>
                <a:gd name="adj3" fmla="val 6298"/>
              </a:avLst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5" name="Block Arc 374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034771" y="5151231"/>
              <a:ext cx="2325986" cy="1842063"/>
            </a:xfrm>
            <a:prstGeom prst="blockArc">
              <a:avLst>
                <a:gd name="adj1" fmla="val 10975135"/>
                <a:gd name="adj2" fmla="val 13886"/>
                <a:gd name="adj3" fmla="val 678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77" name="Block Arc 376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135838" y="5295108"/>
              <a:ext cx="2098445" cy="1581491"/>
            </a:xfrm>
            <a:prstGeom prst="blockArc">
              <a:avLst>
                <a:gd name="adj1" fmla="val 10973792"/>
                <a:gd name="adj2" fmla="val 13556"/>
                <a:gd name="adj3" fmla="val 726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66856" y="4812944"/>
              <a:ext cx="128534" cy="8791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1" name="Rectangle 380"/>
            <p:cNvSpPr/>
            <p:nvPr/>
          </p:nvSpPr>
          <p:spPr>
            <a:xfrm>
              <a:off x="2141729" y="4936106"/>
              <a:ext cx="109565" cy="81919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5" name="Rectangle 384"/>
            <p:cNvSpPr/>
            <p:nvPr/>
          </p:nvSpPr>
          <p:spPr>
            <a:xfrm>
              <a:off x="2154698" y="5053965"/>
              <a:ext cx="128534" cy="786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7" name="Rectangle 386"/>
            <p:cNvSpPr/>
            <p:nvPr/>
          </p:nvSpPr>
          <p:spPr>
            <a:xfrm>
              <a:off x="2102589" y="6979717"/>
              <a:ext cx="128534" cy="840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9" name="Rectangle 388"/>
            <p:cNvSpPr/>
            <p:nvPr/>
          </p:nvSpPr>
          <p:spPr>
            <a:xfrm>
              <a:off x="2054743" y="7103958"/>
              <a:ext cx="128534" cy="8775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3" name="Rectangle 392"/>
            <p:cNvSpPr/>
            <p:nvPr/>
          </p:nvSpPr>
          <p:spPr>
            <a:xfrm>
              <a:off x="2112446" y="7235257"/>
              <a:ext cx="128534" cy="840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0" name="Group 449"/>
          <p:cNvGrpSpPr/>
          <p:nvPr/>
        </p:nvGrpSpPr>
        <p:grpSpPr>
          <a:xfrm>
            <a:off x="2104017" y="9148175"/>
            <a:ext cx="5507232" cy="632370"/>
            <a:chOff x="2198517" y="4688089"/>
            <a:chExt cx="5507232" cy="632370"/>
          </a:xfrm>
        </p:grpSpPr>
        <p:sp>
          <p:nvSpPr>
            <p:cNvPr id="453" name="Rectangle 452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809969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93825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931" y="506324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9" name="Rectangle 458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62" name="Group 461"/>
          <p:cNvGrpSpPr/>
          <p:nvPr/>
        </p:nvGrpSpPr>
        <p:grpSpPr>
          <a:xfrm>
            <a:off x="2047613" y="11300823"/>
            <a:ext cx="5534241" cy="632370"/>
            <a:chOff x="2198517" y="4688089"/>
            <a:chExt cx="5506153" cy="632370"/>
          </a:xfrm>
        </p:grpSpPr>
        <p:sp>
          <p:nvSpPr>
            <p:cNvPr id="466" name="Rectangle 465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1" name="Rectangle 470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904985" y="9159875"/>
            <a:ext cx="2184400" cy="2763038"/>
            <a:chOff x="904985" y="9159875"/>
            <a:chExt cx="2184400" cy="2763038"/>
          </a:xfrm>
        </p:grpSpPr>
        <p:sp>
          <p:nvSpPr>
            <p:cNvPr id="396" name="Block Arc 395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615666" y="9449194"/>
              <a:ext cx="2763038" cy="2184400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98" name="Block Arc 397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729052" y="9586758"/>
              <a:ext cx="2533309" cy="1919332"/>
            </a:xfrm>
            <a:prstGeom prst="blockArc">
              <a:avLst>
                <a:gd name="adj1" fmla="val 10790074"/>
                <a:gd name="adj2" fmla="val 165271"/>
                <a:gd name="adj3" fmla="val 6298"/>
              </a:avLst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03" name="Block Arc 402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906197" y="9604585"/>
              <a:ext cx="2306311" cy="1881967"/>
            </a:xfrm>
            <a:prstGeom prst="blockArc">
              <a:avLst>
                <a:gd name="adj1" fmla="val 10975135"/>
                <a:gd name="adj2" fmla="val 13886"/>
                <a:gd name="adj3" fmla="val 678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36" name="Block Arc 435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092100" y="9667434"/>
              <a:ext cx="2067328" cy="1787243"/>
            </a:xfrm>
            <a:prstGeom prst="blockArc">
              <a:avLst>
                <a:gd name="adj1" fmla="val 10973792"/>
                <a:gd name="adj2" fmla="val 13556"/>
                <a:gd name="adj3" fmla="val 726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38" name="Rectangle 437"/>
          <p:cNvSpPr/>
          <p:nvPr/>
        </p:nvSpPr>
        <p:spPr>
          <a:xfrm>
            <a:off x="2023733" y="9296087"/>
            <a:ext cx="128534" cy="879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1" name="Rectangle 440"/>
          <p:cNvSpPr/>
          <p:nvPr/>
        </p:nvSpPr>
        <p:spPr>
          <a:xfrm>
            <a:off x="1998606" y="9419249"/>
            <a:ext cx="109565" cy="819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3" name="Rectangle 442"/>
          <p:cNvSpPr/>
          <p:nvPr/>
        </p:nvSpPr>
        <p:spPr>
          <a:xfrm>
            <a:off x="2011575" y="9537108"/>
            <a:ext cx="128534" cy="786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4" name="Rectangle 443"/>
          <p:cNvSpPr/>
          <p:nvPr/>
        </p:nvSpPr>
        <p:spPr>
          <a:xfrm>
            <a:off x="1959466" y="11462860"/>
            <a:ext cx="128534" cy="8402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5" name="Rectangle 444"/>
          <p:cNvSpPr/>
          <p:nvPr/>
        </p:nvSpPr>
        <p:spPr>
          <a:xfrm>
            <a:off x="1911620" y="11587101"/>
            <a:ext cx="128534" cy="877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8" name="Rectangle 447"/>
          <p:cNvSpPr/>
          <p:nvPr/>
        </p:nvSpPr>
        <p:spPr>
          <a:xfrm>
            <a:off x="1969323" y="11718400"/>
            <a:ext cx="128534" cy="8402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73" name="Group 472"/>
          <p:cNvGrpSpPr/>
          <p:nvPr/>
        </p:nvGrpSpPr>
        <p:grpSpPr>
          <a:xfrm>
            <a:off x="2034685" y="13535396"/>
            <a:ext cx="5507232" cy="632370"/>
            <a:chOff x="2198517" y="4688089"/>
            <a:chExt cx="5507232" cy="632370"/>
          </a:xfrm>
        </p:grpSpPr>
        <p:sp>
          <p:nvSpPr>
            <p:cNvPr id="474" name="Rectangle 473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5" name="Rectangle 474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809969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7" name="Rectangle 476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916651"/>
              <a:ext cx="5505818" cy="16570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9" name="Rectangle 478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931" y="506324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2" name="Rectangle 481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898863" y="13524999"/>
            <a:ext cx="2184400" cy="2763038"/>
            <a:chOff x="898863" y="13524999"/>
            <a:chExt cx="2184400" cy="2763038"/>
          </a:xfrm>
        </p:grpSpPr>
        <p:sp>
          <p:nvSpPr>
            <p:cNvPr id="485" name="Block Arc 484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609544" y="13814318"/>
              <a:ext cx="2763038" cy="2184400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89" name="Block Arc 488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731180" y="13893808"/>
              <a:ext cx="2583133" cy="1985656"/>
            </a:xfrm>
            <a:prstGeom prst="blockArc">
              <a:avLst>
                <a:gd name="adj1" fmla="val 10790074"/>
                <a:gd name="adj2" fmla="val 165271"/>
                <a:gd name="adj3" fmla="val 6298"/>
              </a:avLst>
            </a:prstGeom>
            <a:solidFill>
              <a:srgbClr val="FFC00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2" name="Block Arc 491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882356" y="14002669"/>
              <a:ext cx="2306311" cy="1816048"/>
            </a:xfrm>
            <a:prstGeom prst="blockArc">
              <a:avLst>
                <a:gd name="adj1" fmla="val 10975135"/>
                <a:gd name="adj2" fmla="val 13886"/>
                <a:gd name="adj3" fmla="val 678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495" name="Block Arc 494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007745" y="14122223"/>
              <a:ext cx="2056141" cy="1581491"/>
            </a:xfrm>
            <a:prstGeom prst="blockArc">
              <a:avLst>
                <a:gd name="adj1" fmla="val 10973792"/>
                <a:gd name="adj2" fmla="val 13556"/>
                <a:gd name="adj3" fmla="val 726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497" name="Rectangle 496"/>
          <p:cNvSpPr/>
          <p:nvPr/>
        </p:nvSpPr>
        <p:spPr>
          <a:xfrm>
            <a:off x="2017611" y="13661211"/>
            <a:ext cx="128534" cy="87912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8" name="Rectangle 497"/>
          <p:cNvSpPr/>
          <p:nvPr/>
        </p:nvSpPr>
        <p:spPr>
          <a:xfrm>
            <a:off x="1992484" y="13784373"/>
            <a:ext cx="109565" cy="8191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0" name="Rectangle 499"/>
          <p:cNvSpPr/>
          <p:nvPr/>
        </p:nvSpPr>
        <p:spPr>
          <a:xfrm>
            <a:off x="2005453" y="13902232"/>
            <a:ext cx="128534" cy="7860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1" name="Rectangle 500"/>
          <p:cNvSpPr/>
          <p:nvPr/>
        </p:nvSpPr>
        <p:spPr>
          <a:xfrm>
            <a:off x="1953344" y="15827984"/>
            <a:ext cx="128534" cy="8402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5" name="Rectangle 504"/>
          <p:cNvSpPr/>
          <p:nvPr/>
        </p:nvSpPr>
        <p:spPr>
          <a:xfrm>
            <a:off x="1905498" y="15952225"/>
            <a:ext cx="128534" cy="8775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7" name="Rectangle 506"/>
          <p:cNvSpPr/>
          <p:nvPr/>
        </p:nvSpPr>
        <p:spPr>
          <a:xfrm>
            <a:off x="1963201" y="16083524"/>
            <a:ext cx="128534" cy="84023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22" name="Group 521"/>
          <p:cNvGrpSpPr/>
          <p:nvPr/>
        </p:nvGrpSpPr>
        <p:grpSpPr>
          <a:xfrm>
            <a:off x="2120130" y="2532933"/>
            <a:ext cx="5681085" cy="613500"/>
            <a:chOff x="2178182" y="4688089"/>
            <a:chExt cx="5527567" cy="632370"/>
          </a:xfrm>
        </p:grpSpPr>
        <p:sp>
          <p:nvSpPr>
            <p:cNvPr id="525" name="Rectangle 524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852" y="4688089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3" name="Rectangle 532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931" y="506324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4" name="Rectangle 533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8517" y="5191602"/>
              <a:ext cx="5505818" cy="128857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99771" y="4938257"/>
              <a:ext cx="5505818" cy="128857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19CB39D4-AD12-0B45-8E85-C9D1845FD3AE}"/>
                </a:ext>
              </a:extLst>
            </p:cNvPr>
            <p:cNvSpPr/>
            <p:nvPr/>
          </p:nvSpPr>
          <p:spPr>
            <a:xfrm>
              <a:off x="2178182" y="4809968"/>
              <a:ext cx="5527408" cy="167244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7" name="Group 536"/>
          <p:cNvGrpSpPr/>
          <p:nvPr/>
        </p:nvGrpSpPr>
        <p:grpSpPr>
          <a:xfrm>
            <a:off x="1137554" y="376589"/>
            <a:ext cx="2233882" cy="2763038"/>
            <a:chOff x="1048108" y="4676732"/>
            <a:chExt cx="2184400" cy="2763038"/>
          </a:xfrm>
        </p:grpSpPr>
        <p:sp>
          <p:nvSpPr>
            <p:cNvPr id="540" name="Block Arc 539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758789" y="4966051"/>
              <a:ext cx="2763038" cy="2184400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1" name="Block Arc 540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879795" y="5095995"/>
              <a:ext cx="2533309" cy="1919332"/>
            </a:xfrm>
            <a:prstGeom prst="blockArc">
              <a:avLst>
                <a:gd name="adj1" fmla="val 10790074"/>
                <a:gd name="adj2" fmla="val 165271"/>
                <a:gd name="adj3" fmla="val 6298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5" name="Block Arc 544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039881" y="5130087"/>
              <a:ext cx="2325988" cy="1844664"/>
            </a:xfrm>
            <a:prstGeom prst="blockArc">
              <a:avLst>
                <a:gd name="adj1" fmla="val 10975135"/>
                <a:gd name="adj2" fmla="val 132764"/>
                <a:gd name="adj3" fmla="val 9015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7" name="Block Arc 546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16200000">
              <a:off x="1153525" y="5266435"/>
              <a:ext cx="2085933" cy="1581491"/>
            </a:xfrm>
            <a:prstGeom prst="blockArc">
              <a:avLst>
                <a:gd name="adj1" fmla="val 10973792"/>
                <a:gd name="adj2" fmla="val 13556"/>
                <a:gd name="adj3" fmla="val 726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48" name="Rectangle 547"/>
            <p:cNvSpPr/>
            <p:nvPr/>
          </p:nvSpPr>
          <p:spPr>
            <a:xfrm>
              <a:off x="2166856" y="4812944"/>
              <a:ext cx="128534" cy="87912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9" name="Rectangle 548"/>
            <p:cNvSpPr/>
            <p:nvPr/>
          </p:nvSpPr>
          <p:spPr>
            <a:xfrm>
              <a:off x="2141729" y="4936106"/>
              <a:ext cx="109565" cy="81919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2" name="Rectangle 551"/>
            <p:cNvSpPr/>
            <p:nvPr/>
          </p:nvSpPr>
          <p:spPr>
            <a:xfrm>
              <a:off x="2154698" y="5053965"/>
              <a:ext cx="128534" cy="7860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6" name="Rectangle 555"/>
            <p:cNvSpPr/>
            <p:nvPr/>
          </p:nvSpPr>
          <p:spPr>
            <a:xfrm>
              <a:off x="2102589" y="6979717"/>
              <a:ext cx="128534" cy="840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8" name="Rectangle 557"/>
            <p:cNvSpPr/>
            <p:nvPr/>
          </p:nvSpPr>
          <p:spPr>
            <a:xfrm>
              <a:off x="2054743" y="7103958"/>
              <a:ext cx="128534" cy="87750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9" name="Rectangle 558"/>
            <p:cNvSpPr/>
            <p:nvPr/>
          </p:nvSpPr>
          <p:spPr>
            <a:xfrm>
              <a:off x="2112446" y="7235257"/>
              <a:ext cx="128534" cy="84023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3" name="Oval 12"/>
          <p:cNvSpPr/>
          <p:nvPr/>
        </p:nvSpPr>
        <p:spPr>
          <a:xfrm>
            <a:off x="7456491" y="11499790"/>
            <a:ext cx="182970" cy="104064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43" name="Group 642"/>
          <p:cNvGrpSpPr/>
          <p:nvPr/>
        </p:nvGrpSpPr>
        <p:grpSpPr>
          <a:xfrm>
            <a:off x="6466620" y="6915793"/>
            <a:ext cx="2215801" cy="2859597"/>
            <a:chOff x="6466536" y="11115160"/>
            <a:chExt cx="2215801" cy="2859597"/>
          </a:xfrm>
        </p:grpSpPr>
        <p:sp>
          <p:nvSpPr>
            <p:cNvPr id="644" name="Block Arc 643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144638" y="11437058"/>
              <a:ext cx="2859597" cy="2215801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49" name="Block Arc 648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203163" y="11527218"/>
              <a:ext cx="2621840" cy="2040164"/>
            </a:xfrm>
            <a:prstGeom prst="blockArc">
              <a:avLst>
                <a:gd name="adj1" fmla="val 10811692"/>
                <a:gd name="adj2" fmla="val 110465"/>
                <a:gd name="adj3" fmla="val 653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0" name="Block Arc 649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309232" y="11617582"/>
              <a:ext cx="2386909" cy="1842154"/>
            </a:xfrm>
            <a:prstGeom prst="blockArc">
              <a:avLst>
                <a:gd name="adj1" fmla="val 10975135"/>
                <a:gd name="adj2" fmla="val 21533008"/>
                <a:gd name="adj3" fmla="val 780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1" name="Block Arc 650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450907" y="11744813"/>
              <a:ext cx="2118181" cy="1604225"/>
            </a:xfrm>
            <a:prstGeom prst="blockArc">
              <a:avLst>
                <a:gd name="adj1" fmla="val 10973792"/>
                <a:gd name="adj2" fmla="val 21571580"/>
                <a:gd name="adj3" fmla="val 7855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57" name="Rectangle 656"/>
            <p:cNvSpPr/>
            <p:nvPr/>
          </p:nvSpPr>
          <p:spPr>
            <a:xfrm rot="10800000">
              <a:off x="7486503" y="11129108"/>
              <a:ext cx="130382" cy="95912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2" name="Rectangle 661"/>
            <p:cNvSpPr/>
            <p:nvPr/>
          </p:nvSpPr>
          <p:spPr>
            <a:xfrm rot="10800000">
              <a:off x="7553470" y="11625571"/>
              <a:ext cx="101533" cy="1031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7" name="Oval 666"/>
            <p:cNvSpPr/>
            <p:nvPr/>
          </p:nvSpPr>
          <p:spPr>
            <a:xfrm>
              <a:off x="7473095" y="11371849"/>
              <a:ext cx="182970" cy="1030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8" name="Oval 667"/>
            <p:cNvSpPr/>
            <p:nvPr/>
          </p:nvSpPr>
          <p:spPr>
            <a:xfrm>
              <a:off x="7497318" y="11537454"/>
              <a:ext cx="172748" cy="8307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69" name="Oval 668"/>
            <p:cNvSpPr/>
            <p:nvPr/>
          </p:nvSpPr>
          <p:spPr>
            <a:xfrm>
              <a:off x="7476060" y="11249316"/>
              <a:ext cx="157753" cy="9686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3" name="Oval 672"/>
            <p:cNvSpPr/>
            <p:nvPr/>
          </p:nvSpPr>
          <p:spPr>
            <a:xfrm rot="10800000">
              <a:off x="7420849" y="13491210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4" name="Oval 673"/>
            <p:cNvSpPr/>
            <p:nvPr/>
          </p:nvSpPr>
          <p:spPr>
            <a:xfrm rot="10800000">
              <a:off x="7418564" y="13615631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5" name="Oval 674"/>
            <p:cNvSpPr/>
            <p:nvPr/>
          </p:nvSpPr>
          <p:spPr>
            <a:xfrm rot="10800000">
              <a:off x="7394803" y="13738352"/>
              <a:ext cx="189672" cy="10852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6" name="Oval 675"/>
            <p:cNvSpPr/>
            <p:nvPr/>
          </p:nvSpPr>
          <p:spPr>
            <a:xfrm rot="10800000">
              <a:off x="7447112" y="13362986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77" name="Oval 676"/>
            <p:cNvSpPr/>
            <p:nvPr/>
          </p:nvSpPr>
          <p:spPr>
            <a:xfrm rot="10800000">
              <a:off x="7448619" y="13862278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1423125" y="15557334"/>
            <a:ext cx="1029469" cy="1058744"/>
            <a:chOff x="-3116177" y="12037633"/>
            <a:chExt cx="1029469" cy="1058744"/>
          </a:xfrm>
        </p:grpSpPr>
        <p:sp>
          <p:nvSpPr>
            <p:cNvPr id="316" name="Oval 315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-3116177" y="12037633"/>
              <a:ext cx="1029469" cy="105874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7" name="Oval 316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-2961497" y="12209751"/>
              <a:ext cx="712654" cy="7329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8" name="TextBox 317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-2961496" y="12205793"/>
              <a:ext cx="712653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KEY STAGE</a:t>
              </a:r>
            </a:p>
            <a:p>
              <a:pPr algn="ctr"/>
              <a:r>
                <a:rPr lang="en-US" sz="2000" b="1" dirty="0"/>
                <a:t>1</a:t>
              </a:r>
            </a:p>
          </p:txBody>
        </p:sp>
      </p:grpSp>
      <p:grpSp>
        <p:nvGrpSpPr>
          <p:cNvPr id="701" name="Group 700"/>
          <p:cNvGrpSpPr/>
          <p:nvPr/>
        </p:nvGrpSpPr>
        <p:grpSpPr>
          <a:xfrm>
            <a:off x="6659448" y="2550293"/>
            <a:ext cx="2215801" cy="2829236"/>
            <a:chOff x="6466536" y="11115160"/>
            <a:chExt cx="2215801" cy="2859597"/>
          </a:xfrm>
        </p:grpSpPr>
        <p:sp>
          <p:nvSpPr>
            <p:cNvPr id="702" name="Block Arc 701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144638" y="11437058"/>
              <a:ext cx="2859597" cy="2215801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3" name="Block Arc 702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221525" y="11537961"/>
              <a:ext cx="2621840" cy="2003437"/>
            </a:xfrm>
            <a:prstGeom prst="blockArc">
              <a:avLst>
                <a:gd name="adj1" fmla="val 10811692"/>
                <a:gd name="adj2" fmla="val 110465"/>
                <a:gd name="adj3" fmla="val 653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4" name="Block Arc 703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309232" y="11617582"/>
              <a:ext cx="2386909" cy="1842154"/>
            </a:xfrm>
            <a:prstGeom prst="blockArc">
              <a:avLst>
                <a:gd name="adj1" fmla="val 10975135"/>
                <a:gd name="adj2" fmla="val 21533008"/>
                <a:gd name="adj3" fmla="val 780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5" name="Block Arc 704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450907" y="11740963"/>
              <a:ext cx="2118181" cy="1604225"/>
            </a:xfrm>
            <a:prstGeom prst="blockArc">
              <a:avLst>
                <a:gd name="adj1" fmla="val 10973792"/>
                <a:gd name="adj2" fmla="val 21571580"/>
                <a:gd name="adj3" fmla="val 7855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07" name="Rectangle 706"/>
            <p:cNvSpPr/>
            <p:nvPr/>
          </p:nvSpPr>
          <p:spPr>
            <a:xfrm rot="10800000">
              <a:off x="7486503" y="11129108"/>
              <a:ext cx="130382" cy="95912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9" name="Rectangle 708"/>
            <p:cNvSpPr/>
            <p:nvPr/>
          </p:nvSpPr>
          <p:spPr>
            <a:xfrm rot="10800000">
              <a:off x="7553470" y="11625571"/>
              <a:ext cx="101533" cy="1031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1" name="Oval 710"/>
            <p:cNvSpPr/>
            <p:nvPr/>
          </p:nvSpPr>
          <p:spPr>
            <a:xfrm>
              <a:off x="7473095" y="11371849"/>
              <a:ext cx="182970" cy="1030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3" name="Oval 712"/>
            <p:cNvSpPr/>
            <p:nvPr/>
          </p:nvSpPr>
          <p:spPr>
            <a:xfrm>
              <a:off x="7497318" y="11537454"/>
              <a:ext cx="172748" cy="8307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5" name="Oval 714"/>
            <p:cNvSpPr/>
            <p:nvPr/>
          </p:nvSpPr>
          <p:spPr>
            <a:xfrm>
              <a:off x="7476060" y="11249316"/>
              <a:ext cx="157753" cy="9686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7" name="Oval 716"/>
            <p:cNvSpPr/>
            <p:nvPr/>
          </p:nvSpPr>
          <p:spPr>
            <a:xfrm rot="10800000">
              <a:off x="7420849" y="13491210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9" name="Oval 718"/>
            <p:cNvSpPr/>
            <p:nvPr/>
          </p:nvSpPr>
          <p:spPr>
            <a:xfrm rot="10800000">
              <a:off x="7418564" y="13615631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1" name="Oval 720"/>
            <p:cNvSpPr/>
            <p:nvPr/>
          </p:nvSpPr>
          <p:spPr>
            <a:xfrm rot="10800000">
              <a:off x="7394803" y="13738352"/>
              <a:ext cx="189672" cy="10852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3" name="Oval 722"/>
            <p:cNvSpPr/>
            <p:nvPr/>
          </p:nvSpPr>
          <p:spPr>
            <a:xfrm rot="10800000">
              <a:off x="7447112" y="13362986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5" name="Oval 724"/>
            <p:cNvSpPr/>
            <p:nvPr/>
          </p:nvSpPr>
          <p:spPr>
            <a:xfrm rot="10800000">
              <a:off x="7448619" y="13862278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36" name="Group 335"/>
          <p:cNvGrpSpPr/>
          <p:nvPr/>
        </p:nvGrpSpPr>
        <p:grpSpPr>
          <a:xfrm>
            <a:off x="1136142" y="4409912"/>
            <a:ext cx="1214980" cy="1304869"/>
            <a:chOff x="8003494" y="12006378"/>
            <a:chExt cx="1214980" cy="1304869"/>
          </a:xfrm>
        </p:grpSpPr>
        <p:sp>
          <p:nvSpPr>
            <p:cNvPr id="337" name="Oval 336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Oval 337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TextBox 338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340" name="TextBox 339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5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7055074" y="15278635"/>
            <a:ext cx="1214980" cy="1304869"/>
            <a:chOff x="7984369" y="14981839"/>
            <a:chExt cx="1214980" cy="1304869"/>
          </a:xfrm>
        </p:grpSpPr>
        <p:sp>
          <p:nvSpPr>
            <p:cNvPr id="230" name="Oval 229">
              <a:extLst>
                <a:ext uri="{FF2B5EF4-FFF2-40B4-BE49-F238E27FC236}">
                  <a16:creationId xmlns:a16="http://schemas.microsoft.com/office/drawing/2014/main" id="{67D857C8-6DBF-1441-BED6-4FF1EB531C36}"/>
                </a:ext>
              </a:extLst>
            </p:cNvPr>
            <p:cNvSpPr/>
            <p:nvPr/>
          </p:nvSpPr>
          <p:spPr>
            <a:xfrm>
              <a:off x="7984369" y="14981839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1" name="Oval 230">
              <a:extLst>
                <a:ext uri="{FF2B5EF4-FFF2-40B4-BE49-F238E27FC236}">
                  <a16:creationId xmlns:a16="http://schemas.microsoft.com/office/drawing/2014/main" id="{FA468CC4-DA3D-D04C-A0F3-908B66B1ED58}"/>
                </a:ext>
              </a:extLst>
            </p:cNvPr>
            <p:cNvSpPr/>
            <p:nvPr/>
          </p:nvSpPr>
          <p:spPr>
            <a:xfrm>
              <a:off x="8175932" y="15198828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BE9DFE9-D2AE-C14C-AB63-41C6DF192559}"/>
                </a:ext>
              </a:extLst>
            </p:cNvPr>
            <p:cNvSpPr txBox="1"/>
            <p:nvPr/>
          </p:nvSpPr>
          <p:spPr>
            <a:xfrm>
              <a:off x="8175932" y="15417642"/>
              <a:ext cx="8410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/>
                <a:t>EYFS</a:t>
              </a:r>
            </a:p>
          </p:txBody>
        </p:sp>
      </p:grpSp>
      <p:grpSp>
        <p:nvGrpSpPr>
          <p:cNvPr id="732" name="Group 731"/>
          <p:cNvGrpSpPr/>
          <p:nvPr/>
        </p:nvGrpSpPr>
        <p:grpSpPr>
          <a:xfrm>
            <a:off x="992333" y="13275203"/>
            <a:ext cx="1214980" cy="1304869"/>
            <a:chOff x="8003494" y="12006378"/>
            <a:chExt cx="1214980" cy="1304869"/>
          </a:xfrm>
        </p:grpSpPr>
        <p:sp>
          <p:nvSpPr>
            <p:cNvPr id="734" name="Oval 733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6" name="Oval 735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8" name="TextBox 737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740" name="TextBox 739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1</a:t>
              </a:r>
            </a:p>
          </p:txBody>
        </p:sp>
      </p:grpSp>
      <p:grpSp>
        <p:nvGrpSpPr>
          <p:cNvPr id="759" name="Group 758"/>
          <p:cNvGrpSpPr/>
          <p:nvPr/>
        </p:nvGrpSpPr>
        <p:grpSpPr>
          <a:xfrm>
            <a:off x="7471183" y="6600732"/>
            <a:ext cx="1214980" cy="1304869"/>
            <a:chOff x="8003494" y="12006378"/>
            <a:chExt cx="1214980" cy="1304869"/>
          </a:xfrm>
        </p:grpSpPr>
        <p:sp>
          <p:nvSpPr>
            <p:cNvPr id="760" name="Oval 759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1" name="Oval 760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4</a:t>
              </a:r>
            </a:p>
          </p:txBody>
        </p:sp>
      </p:grpSp>
      <p:grpSp>
        <p:nvGrpSpPr>
          <p:cNvPr id="331" name="Group 330"/>
          <p:cNvGrpSpPr/>
          <p:nvPr/>
        </p:nvGrpSpPr>
        <p:grpSpPr>
          <a:xfrm>
            <a:off x="7541235" y="2205921"/>
            <a:ext cx="1214980" cy="1304869"/>
            <a:chOff x="8003494" y="12006378"/>
            <a:chExt cx="1214980" cy="1304869"/>
          </a:xfrm>
        </p:grpSpPr>
        <p:sp>
          <p:nvSpPr>
            <p:cNvPr id="332" name="Oval 331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Oval 332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TextBox 333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335" name="TextBox 334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6</a:t>
              </a:r>
            </a:p>
          </p:txBody>
        </p:sp>
      </p:grpSp>
      <p:grpSp>
        <p:nvGrpSpPr>
          <p:cNvPr id="770" name="Group 769"/>
          <p:cNvGrpSpPr/>
          <p:nvPr/>
        </p:nvGrpSpPr>
        <p:grpSpPr>
          <a:xfrm>
            <a:off x="1328671" y="6646877"/>
            <a:ext cx="1029469" cy="1058744"/>
            <a:chOff x="-3116177" y="12037633"/>
            <a:chExt cx="1029469" cy="1058744"/>
          </a:xfrm>
        </p:grpSpPr>
        <p:sp>
          <p:nvSpPr>
            <p:cNvPr id="771" name="Oval 770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-3116177" y="12037633"/>
              <a:ext cx="1029469" cy="105874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2" name="Oval 771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-2961497" y="12209751"/>
              <a:ext cx="712654" cy="7329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TextBox 772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-2961496" y="12205793"/>
              <a:ext cx="712653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UPPER</a:t>
              </a:r>
            </a:p>
            <a:p>
              <a:pPr algn="ctr"/>
              <a:r>
                <a:rPr lang="en-US" sz="1050" b="1" dirty="0"/>
                <a:t>KEY STAGE</a:t>
              </a:r>
            </a:p>
            <a:p>
              <a:pPr algn="ctr"/>
              <a:r>
                <a:rPr lang="en-US" sz="2000" b="1" dirty="0"/>
                <a:t>2</a:t>
              </a:r>
            </a:p>
          </p:txBody>
        </p:sp>
      </p:grpSp>
      <p:sp>
        <p:nvSpPr>
          <p:cNvPr id="31" name="Right Arrow 30"/>
          <p:cNvSpPr/>
          <p:nvPr/>
        </p:nvSpPr>
        <p:spPr>
          <a:xfrm>
            <a:off x="2273338" y="322343"/>
            <a:ext cx="847536" cy="227636"/>
          </a:xfrm>
          <a:prstGeom prst="rightArrow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4" name="Right Arrow 773"/>
          <p:cNvSpPr/>
          <p:nvPr/>
        </p:nvSpPr>
        <p:spPr>
          <a:xfrm>
            <a:off x="2265878" y="790197"/>
            <a:ext cx="847536" cy="283505"/>
          </a:xfrm>
          <a:prstGeom prst="rightArrow">
            <a:avLst/>
          </a:prstGeom>
          <a:solidFill>
            <a:srgbClr val="00B05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5" name="Right Arrow 774"/>
          <p:cNvSpPr/>
          <p:nvPr/>
        </p:nvSpPr>
        <p:spPr>
          <a:xfrm>
            <a:off x="2270338" y="416070"/>
            <a:ext cx="847536" cy="258918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6" name="Right Arrow 775"/>
          <p:cNvSpPr/>
          <p:nvPr/>
        </p:nvSpPr>
        <p:spPr>
          <a:xfrm>
            <a:off x="2270953" y="541840"/>
            <a:ext cx="847536" cy="257304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7" name="Right Arrow 776"/>
          <p:cNvSpPr/>
          <p:nvPr/>
        </p:nvSpPr>
        <p:spPr>
          <a:xfrm>
            <a:off x="2268584" y="670359"/>
            <a:ext cx="847536" cy="251810"/>
          </a:xfrm>
          <a:prstGeom prst="right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H="1" flipV="1">
            <a:off x="2694106" y="11921981"/>
            <a:ext cx="3000" cy="244027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5" name="TextBox 574">
            <a:extLst>
              <a:ext uri="{FF2B5EF4-FFF2-40B4-BE49-F238E27FC236}">
                <a16:creationId xmlns:a16="http://schemas.microsoft.com/office/drawing/2014/main" id="{D278A8F9-A720-4BE5-9728-B6F4D2AD112A}"/>
              </a:ext>
            </a:extLst>
          </p:cNvPr>
          <p:cNvSpPr txBox="1"/>
          <p:nvPr/>
        </p:nvSpPr>
        <p:spPr>
          <a:xfrm>
            <a:off x="2198091" y="12174272"/>
            <a:ext cx="1088527" cy="1077218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Have simple knowledge of some of the beliefs, teaching/stories and practices of specific religions studied, using simple technical vocabulary</a:t>
            </a:r>
            <a:endParaRPr lang="en-US" sz="600" dirty="0">
              <a:solidFill>
                <a:srgbClr val="00B0F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407" name="Straight Connector 406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848126" y="13377672"/>
            <a:ext cx="0" cy="173378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" name="Straight Connector 409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V="1">
            <a:off x="5056207" y="12916954"/>
            <a:ext cx="0" cy="634096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/>
          <p:cNvGrpSpPr/>
          <p:nvPr/>
        </p:nvGrpSpPr>
        <p:grpSpPr>
          <a:xfrm>
            <a:off x="6466536" y="11302728"/>
            <a:ext cx="2215801" cy="2859597"/>
            <a:chOff x="6466536" y="11115160"/>
            <a:chExt cx="2215801" cy="2859597"/>
          </a:xfrm>
        </p:grpSpPr>
        <p:sp>
          <p:nvSpPr>
            <p:cNvPr id="564" name="Block Arc 563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144638" y="11437058"/>
              <a:ext cx="2859597" cy="2215801"/>
            </a:xfrm>
            <a:prstGeom prst="blockArc">
              <a:avLst>
                <a:gd name="adj1" fmla="val 10800000"/>
                <a:gd name="adj2" fmla="val 156513"/>
                <a:gd name="adj3" fmla="val 28217"/>
              </a:avLst>
            </a:prstGeom>
            <a:solidFill>
              <a:srgbClr val="00B05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67" name="Block Arc 566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229648" y="11546083"/>
              <a:ext cx="2621840" cy="1987194"/>
            </a:xfrm>
            <a:prstGeom prst="blockArc">
              <a:avLst>
                <a:gd name="adj1" fmla="val 10811692"/>
                <a:gd name="adj2" fmla="val 110465"/>
                <a:gd name="adj3" fmla="val 6533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0" name="Block Arc 569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309232" y="11617582"/>
              <a:ext cx="2386909" cy="1842154"/>
            </a:xfrm>
            <a:prstGeom prst="blockArc">
              <a:avLst>
                <a:gd name="adj1" fmla="val 10975135"/>
                <a:gd name="adj2" fmla="val 21533008"/>
                <a:gd name="adj3" fmla="val 7807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2" name="Block Arc 571">
              <a:extLst>
                <a:ext uri="{FF2B5EF4-FFF2-40B4-BE49-F238E27FC236}">
                  <a16:creationId xmlns:a16="http://schemas.microsoft.com/office/drawing/2014/main" id="{F9A4C65A-77AF-D444-B52E-87C937A7CC66}"/>
                </a:ext>
              </a:extLst>
            </p:cNvPr>
            <p:cNvSpPr/>
            <p:nvPr/>
          </p:nvSpPr>
          <p:spPr>
            <a:xfrm rot="5400000">
              <a:off x="6450907" y="11744813"/>
              <a:ext cx="2118181" cy="1604225"/>
            </a:xfrm>
            <a:prstGeom prst="blockArc">
              <a:avLst>
                <a:gd name="adj1" fmla="val 10973792"/>
                <a:gd name="adj2" fmla="val 21571580"/>
                <a:gd name="adj3" fmla="val 7855"/>
              </a:avLst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24" name="Rectangle 623"/>
            <p:cNvSpPr/>
            <p:nvPr/>
          </p:nvSpPr>
          <p:spPr>
            <a:xfrm rot="10800000">
              <a:off x="7486503" y="11129108"/>
              <a:ext cx="130382" cy="95912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6" name="Rectangle 625"/>
            <p:cNvSpPr/>
            <p:nvPr/>
          </p:nvSpPr>
          <p:spPr>
            <a:xfrm rot="10800000">
              <a:off x="7553470" y="11625571"/>
              <a:ext cx="101533" cy="10314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7" name="Oval 626"/>
            <p:cNvSpPr/>
            <p:nvPr/>
          </p:nvSpPr>
          <p:spPr>
            <a:xfrm>
              <a:off x="7473095" y="11371849"/>
              <a:ext cx="182970" cy="103055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3" name="Oval 632"/>
            <p:cNvSpPr/>
            <p:nvPr/>
          </p:nvSpPr>
          <p:spPr>
            <a:xfrm>
              <a:off x="7497318" y="11537454"/>
              <a:ext cx="172748" cy="8307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4" name="Oval 633"/>
            <p:cNvSpPr/>
            <p:nvPr/>
          </p:nvSpPr>
          <p:spPr>
            <a:xfrm>
              <a:off x="7476060" y="11249316"/>
              <a:ext cx="157753" cy="9686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5" name="Oval 634"/>
            <p:cNvSpPr/>
            <p:nvPr/>
          </p:nvSpPr>
          <p:spPr>
            <a:xfrm rot="10800000">
              <a:off x="7420849" y="13491210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7" name="Oval 636"/>
            <p:cNvSpPr/>
            <p:nvPr/>
          </p:nvSpPr>
          <p:spPr>
            <a:xfrm rot="10800000">
              <a:off x="7418564" y="13615631"/>
              <a:ext cx="172748" cy="94301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39" name="Oval 638"/>
            <p:cNvSpPr/>
            <p:nvPr/>
          </p:nvSpPr>
          <p:spPr>
            <a:xfrm rot="10800000">
              <a:off x="7394803" y="13738352"/>
              <a:ext cx="189672" cy="108523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1" name="Oval 640"/>
            <p:cNvSpPr/>
            <p:nvPr/>
          </p:nvSpPr>
          <p:spPr>
            <a:xfrm rot="10800000">
              <a:off x="7447112" y="13362986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2" name="Oval 641"/>
            <p:cNvSpPr/>
            <p:nvPr/>
          </p:nvSpPr>
          <p:spPr>
            <a:xfrm rot="10800000">
              <a:off x="7448619" y="13862278"/>
              <a:ext cx="172748" cy="107492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766" name="Group 765"/>
          <p:cNvGrpSpPr/>
          <p:nvPr/>
        </p:nvGrpSpPr>
        <p:grpSpPr>
          <a:xfrm>
            <a:off x="1350350" y="11066600"/>
            <a:ext cx="1029469" cy="1058744"/>
            <a:chOff x="-3116177" y="12037633"/>
            <a:chExt cx="1029469" cy="1058744"/>
          </a:xfrm>
        </p:grpSpPr>
        <p:sp>
          <p:nvSpPr>
            <p:cNvPr id="767" name="Oval 766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-3116177" y="12037633"/>
              <a:ext cx="1029469" cy="1058744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8" name="Oval 767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-2961497" y="12209751"/>
              <a:ext cx="712654" cy="7329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-2961496" y="12205793"/>
              <a:ext cx="712653" cy="86177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800" b="1" dirty="0"/>
                <a:t>LOWER</a:t>
              </a:r>
            </a:p>
            <a:p>
              <a:pPr algn="ctr"/>
              <a:r>
                <a:rPr lang="en-US" sz="1050" b="1" dirty="0"/>
                <a:t>KEY STAGE</a:t>
              </a:r>
            </a:p>
            <a:p>
              <a:pPr algn="ctr"/>
              <a:r>
                <a:rPr lang="en-US" sz="2000" b="1" dirty="0"/>
                <a:t>2</a:t>
              </a:r>
            </a:p>
          </p:txBody>
        </p:sp>
      </p:grpSp>
      <p:cxnSp>
        <p:nvCxnSpPr>
          <p:cNvPr id="551" name="Straight Connector 550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2772700" y="8922242"/>
            <a:ext cx="0" cy="390958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0" name="Straight Connector 559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7144005" y="8776453"/>
            <a:ext cx="0" cy="43064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1" name="Straight Connector 560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4964869" y="8931820"/>
            <a:ext cx="0" cy="391983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1" name="Straight Connector 57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H="1" flipV="1">
            <a:off x="2714967" y="7508006"/>
            <a:ext cx="3873" cy="21072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3" name="Straight Connector 582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>
            <a:off x="3848126" y="8566060"/>
            <a:ext cx="0" cy="635596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5" name="Straight Connector 584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V="1">
            <a:off x="3836857" y="7486572"/>
            <a:ext cx="0" cy="219005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9" name="Straight Connector 588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>
            <a:off x="6136869" y="8854091"/>
            <a:ext cx="0" cy="343424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1" name="Group 740"/>
          <p:cNvGrpSpPr/>
          <p:nvPr/>
        </p:nvGrpSpPr>
        <p:grpSpPr>
          <a:xfrm>
            <a:off x="7453115" y="10989722"/>
            <a:ext cx="1214980" cy="1304869"/>
            <a:chOff x="8003494" y="12006378"/>
            <a:chExt cx="1214980" cy="1304869"/>
          </a:xfrm>
        </p:grpSpPr>
        <p:sp>
          <p:nvSpPr>
            <p:cNvPr id="743" name="Oval 742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5" name="Oval 744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7" name="TextBox 746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749" name="TextBox 748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2</a:t>
              </a:r>
            </a:p>
          </p:txBody>
        </p:sp>
      </p:grpSp>
      <p:sp>
        <p:nvSpPr>
          <p:cNvPr id="442" name="Rectangle 441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1785508" y="9266670"/>
            <a:ext cx="5841604" cy="3864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51" name="Group 750"/>
          <p:cNvGrpSpPr/>
          <p:nvPr/>
        </p:nvGrpSpPr>
        <p:grpSpPr>
          <a:xfrm>
            <a:off x="1033552" y="8837078"/>
            <a:ext cx="1214980" cy="1304869"/>
            <a:chOff x="8003494" y="12006378"/>
            <a:chExt cx="1214980" cy="1304869"/>
          </a:xfrm>
        </p:grpSpPr>
        <p:sp>
          <p:nvSpPr>
            <p:cNvPr id="753" name="Oval 752">
              <a:extLst>
                <a:ext uri="{FF2B5EF4-FFF2-40B4-BE49-F238E27FC236}">
                  <a16:creationId xmlns:a16="http://schemas.microsoft.com/office/drawing/2014/main" id="{AB96207F-9876-7A4C-8CB8-0378596E3D43}"/>
                </a:ext>
              </a:extLst>
            </p:cNvPr>
            <p:cNvSpPr/>
            <p:nvPr/>
          </p:nvSpPr>
          <p:spPr>
            <a:xfrm>
              <a:off x="8003494" y="12006378"/>
              <a:ext cx="1214980" cy="1304869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5" name="Oval 754">
              <a:extLst>
                <a:ext uri="{FF2B5EF4-FFF2-40B4-BE49-F238E27FC236}">
                  <a16:creationId xmlns:a16="http://schemas.microsoft.com/office/drawing/2014/main" id="{78D87C2B-4ED1-1C4B-B314-D95374A7846D}"/>
                </a:ext>
              </a:extLst>
            </p:cNvPr>
            <p:cNvSpPr/>
            <p:nvPr/>
          </p:nvSpPr>
          <p:spPr>
            <a:xfrm>
              <a:off x="8191763" y="12192149"/>
              <a:ext cx="841075" cy="90330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7" name="TextBox 756">
              <a:extLst>
                <a:ext uri="{FF2B5EF4-FFF2-40B4-BE49-F238E27FC236}">
                  <a16:creationId xmlns:a16="http://schemas.microsoft.com/office/drawing/2014/main" id="{E2392CED-199C-044B-8C83-9528D182044C}"/>
                </a:ext>
              </a:extLst>
            </p:cNvPr>
            <p:cNvSpPr txBox="1"/>
            <p:nvPr/>
          </p:nvSpPr>
          <p:spPr>
            <a:xfrm>
              <a:off x="8188605" y="12254054"/>
              <a:ext cx="8410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b="1" dirty="0"/>
                <a:t>YEAR</a:t>
              </a:r>
            </a:p>
          </p:txBody>
        </p:sp>
        <p:sp>
          <p:nvSpPr>
            <p:cNvPr id="758" name="TextBox 757">
              <a:extLst>
                <a:ext uri="{FF2B5EF4-FFF2-40B4-BE49-F238E27FC236}">
                  <a16:creationId xmlns:a16="http://schemas.microsoft.com/office/drawing/2014/main" id="{0EC6A36B-BE5D-9742-9412-BEDB5350E9B4}"/>
                </a:ext>
              </a:extLst>
            </p:cNvPr>
            <p:cNvSpPr txBox="1"/>
            <p:nvPr/>
          </p:nvSpPr>
          <p:spPr>
            <a:xfrm>
              <a:off x="8200158" y="12343708"/>
              <a:ext cx="841074" cy="8271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800" b="1" dirty="0"/>
                <a:t>3</a:t>
              </a:r>
            </a:p>
          </p:txBody>
        </p:sp>
      </p:grpSp>
      <p:sp>
        <p:nvSpPr>
          <p:cNvPr id="496" name="Oval 495"/>
          <p:cNvSpPr/>
          <p:nvPr/>
        </p:nvSpPr>
        <p:spPr>
          <a:xfrm rot="10800000">
            <a:off x="2132629" y="2541713"/>
            <a:ext cx="190847" cy="1046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3" name="Oval 502"/>
          <p:cNvSpPr/>
          <p:nvPr/>
        </p:nvSpPr>
        <p:spPr>
          <a:xfrm rot="10800000">
            <a:off x="2121523" y="3025783"/>
            <a:ext cx="190847" cy="1046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4" name="Oval 503"/>
          <p:cNvSpPr/>
          <p:nvPr/>
        </p:nvSpPr>
        <p:spPr>
          <a:xfrm rot="10800000">
            <a:off x="2124255" y="845917"/>
            <a:ext cx="231067" cy="147729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0" name="Oval 509"/>
          <p:cNvSpPr/>
          <p:nvPr/>
        </p:nvSpPr>
        <p:spPr>
          <a:xfrm rot="10800000">
            <a:off x="2180378" y="387098"/>
            <a:ext cx="161146" cy="87203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8" name="TextBox 417">
            <a:extLst>
              <a:ext uri="{FF2B5EF4-FFF2-40B4-BE49-F238E27FC236}">
                <a16:creationId xmlns:a16="http://schemas.microsoft.com/office/drawing/2014/main" id="{86671908-79C7-534C-87D9-F931A0BEF690}"/>
              </a:ext>
            </a:extLst>
          </p:cNvPr>
          <p:cNvSpPr txBox="1"/>
          <p:nvPr/>
        </p:nvSpPr>
        <p:spPr>
          <a:xfrm>
            <a:off x="4592992" y="12166006"/>
            <a:ext cx="1088527" cy="707886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Have simple knowledge of why these beliefs and practices may be important to people.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40" name="TextBox 439">
            <a:extLst>
              <a:ext uri="{FF2B5EF4-FFF2-40B4-BE49-F238E27FC236}">
                <a16:creationId xmlns:a16="http://schemas.microsoft.com/office/drawing/2014/main" id="{D915DFA2-F9B4-6E42-9D48-452C40FA129B}"/>
              </a:ext>
            </a:extLst>
          </p:cNvPr>
          <p:cNvSpPr txBox="1"/>
          <p:nvPr/>
        </p:nvSpPr>
        <p:spPr>
          <a:xfrm>
            <a:off x="3363660" y="12156991"/>
            <a:ext cx="1140256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Have simple</a:t>
            </a:r>
          </a:p>
          <a:p>
            <a:r>
              <a:rPr lang="en-GB" sz="800" dirty="0">
                <a:solidFill>
                  <a:srgbClr val="00B0F0"/>
                </a:solidFill>
              </a:rPr>
              <a:t>knowledge of some</a:t>
            </a:r>
          </a:p>
          <a:p>
            <a:r>
              <a:rPr lang="en-GB" sz="800" dirty="0">
                <a:solidFill>
                  <a:srgbClr val="00B0F0"/>
                </a:solidFill>
              </a:rPr>
              <a:t>of the similarities</a:t>
            </a:r>
          </a:p>
          <a:p>
            <a:r>
              <a:rPr lang="en-GB" sz="800" dirty="0">
                <a:solidFill>
                  <a:srgbClr val="00B0F0"/>
                </a:solidFill>
              </a:rPr>
              <a:t>and differences</a:t>
            </a:r>
          </a:p>
          <a:p>
            <a:r>
              <a:rPr lang="en-GB" sz="800" dirty="0">
                <a:solidFill>
                  <a:srgbClr val="00B0F0"/>
                </a:solidFill>
              </a:rPr>
              <a:t>between and within</a:t>
            </a:r>
          </a:p>
          <a:p>
            <a:r>
              <a:rPr lang="en-GB" sz="800" dirty="0">
                <a:solidFill>
                  <a:srgbClr val="00B0F0"/>
                </a:solidFill>
              </a:rPr>
              <a:t>the religious and non-religious</a:t>
            </a:r>
          </a:p>
          <a:p>
            <a:r>
              <a:rPr lang="en-GB" sz="800" dirty="0">
                <a:solidFill>
                  <a:srgbClr val="00B0F0"/>
                </a:solidFill>
              </a:rPr>
              <a:t>worldviews they</a:t>
            </a:r>
          </a:p>
          <a:p>
            <a:r>
              <a:rPr lang="en-GB" sz="800" dirty="0">
                <a:solidFill>
                  <a:srgbClr val="00B0F0"/>
                </a:solidFill>
              </a:rPr>
              <a:t>learn about.</a:t>
            </a:r>
            <a:endParaRPr lang="en-US" sz="580" dirty="0">
              <a:solidFill>
                <a:srgbClr val="00B0F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52" name="TextBox 451">
            <a:extLst>
              <a:ext uri="{FF2B5EF4-FFF2-40B4-BE49-F238E27FC236}">
                <a16:creationId xmlns:a16="http://schemas.microsoft.com/office/drawing/2014/main" id="{4A91EB47-B523-1945-8949-AF251E7BA9E3}"/>
              </a:ext>
            </a:extLst>
          </p:cNvPr>
          <p:cNvSpPr txBox="1"/>
          <p:nvPr/>
        </p:nvSpPr>
        <p:spPr>
          <a:xfrm>
            <a:off x="2689646" y="16390574"/>
            <a:ext cx="2366561" cy="707886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ELG: People, Culture and Communities </a:t>
            </a:r>
            <a:r>
              <a:rPr lang="en-US" sz="8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: Children know some similarities and differences between different religious and cultural communities in this country, drawing on their experiences and what has been read in class. </a:t>
            </a:r>
          </a:p>
        </p:txBody>
      </p:sp>
      <p:sp>
        <p:nvSpPr>
          <p:cNvPr id="457" name="TextBox 456">
            <a:extLst>
              <a:ext uri="{FF2B5EF4-FFF2-40B4-BE49-F238E27FC236}">
                <a16:creationId xmlns:a16="http://schemas.microsoft.com/office/drawing/2014/main" id="{B90CB80C-5685-B942-A55C-32DF93603B4A}"/>
              </a:ext>
            </a:extLst>
          </p:cNvPr>
          <p:cNvSpPr txBox="1"/>
          <p:nvPr/>
        </p:nvSpPr>
        <p:spPr>
          <a:xfrm>
            <a:off x="5238852" y="16432403"/>
            <a:ext cx="2059095" cy="584775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800" b="1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ELG: Self-Regulation: </a:t>
            </a:r>
            <a:r>
              <a:rPr lang="en-US" sz="8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Show an understanding of their own feelings and those of others and begin to regulate their behaviour accordingly. </a:t>
            </a:r>
          </a:p>
        </p:txBody>
      </p:sp>
      <p:sp>
        <p:nvSpPr>
          <p:cNvPr id="464" name="TextBox 463">
            <a:extLst>
              <a:ext uri="{FF2B5EF4-FFF2-40B4-BE49-F238E27FC236}">
                <a16:creationId xmlns:a16="http://schemas.microsoft.com/office/drawing/2014/main" id="{9EE6C5B5-D6E7-9A4D-AA11-5A1FB66D2A26}"/>
              </a:ext>
            </a:extLst>
          </p:cNvPr>
          <p:cNvSpPr txBox="1"/>
          <p:nvPr/>
        </p:nvSpPr>
        <p:spPr>
          <a:xfrm>
            <a:off x="350085" y="858907"/>
            <a:ext cx="784762" cy="200055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FF0000"/>
                </a:solidFill>
              </a:rPr>
              <a:t>Critical Thinking</a:t>
            </a:r>
          </a:p>
        </p:txBody>
      </p:sp>
      <p:sp>
        <p:nvSpPr>
          <p:cNvPr id="465" name="TextBox 464">
            <a:extLst>
              <a:ext uri="{FF2B5EF4-FFF2-40B4-BE49-F238E27FC236}">
                <a16:creationId xmlns:a16="http://schemas.microsoft.com/office/drawing/2014/main" id="{7876AFD7-A31B-894C-8D9C-94EAD85C63BC}"/>
              </a:ext>
            </a:extLst>
          </p:cNvPr>
          <p:cNvSpPr txBox="1"/>
          <p:nvPr/>
        </p:nvSpPr>
        <p:spPr>
          <a:xfrm>
            <a:off x="353314" y="1268895"/>
            <a:ext cx="583576" cy="30777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00B050"/>
                </a:solidFill>
              </a:rPr>
              <a:t>Personal Reflection</a:t>
            </a:r>
          </a:p>
        </p:txBody>
      </p:sp>
      <p:sp>
        <p:nvSpPr>
          <p:cNvPr id="468" name="TextBox 467">
            <a:extLst>
              <a:ext uri="{FF2B5EF4-FFF2-40B4-BE49-F238E27FC236}">
                <a16:creationId xmlns:a16="http://schemas.microsoft.com/office/drawing/2014/main" id="{979C87FA-4C1B-5647-9032-6A29ED5453CF}"/>
              </a:ext>
            </a:extLst>
          </p:cNvPr>
          <p:cNvSpPr txBox="1"/>
          <p:nvPr/>
        </p:nvSpPr>
        <p:spPr>
          <a:xfrm>
            <a:off x="5784514" y="12174272"/>
            <a:ext cx="1088527" cy="1077218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In response to the material they learn about, pupils can raise questions, express their opinions and back them up with simple reasons.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72" name="TextBox 471">
            <a:extLst>
              <a:ext uri="{FF2B5EF4-FFF2-40B4-BE49-F238E27FC236}">
                <a16:creationId xmlns:a16="http://schemas.microsoft.com/office/drawing/2014/main" id="{377AFF94-A13E-D84A-B487-D943AF2296AF}"/>
              </a:ext>
            </a:extLst>
          </p:cNvPr>
          <p:cNvSpPr txBox="1"/>
          <p:nvPr/>
        </p:nvSpPr>
        <p:spPr>
          <a:xfrm>
            <a:off x="2159913" y="7702545"/>
            <a:ext cx="1088527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Be able to describe some of the beliefs, teachings and expressions of beliefs within the religions studied and how these have an impact for individuals and communities. </a:t>
            </a:r>
            <a:endParaRPr lang="en-US" sz="580" dirty="0">
              <a:solidFill>
                <a:srgbClr val="00B0F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76" name="TextBox 475">
            <a:extLst>
              <a:ext uri="{FF2B5EF4-FFF2-40B4-BE49-F238E27FC236}">
                <a16:creationId xmlns:a16="http://schemas.microsoft.com/office/drawing/2014/main" id="{30D31BB4-D9BF-0242-AC58-99C64152D80E}"/>
              </a:ext>
            </a:extLst>
          </p:cNvPr>
          <p:cNvSpPr txBox="1"/>
          <p:nvPr/>
        </p:nvSpPr>
        <p:spPr>
          <a:xfrm>
            <a:off x="3325016" y="7724310"/>
            <a:ext cx="1088527" cy="83099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Begin to form a framework of connections between these concepts by making some links between them. </a:t>
            </a:r>
            <a:endParaRPr lang="en-US" sz="580" dirty="0">
              <a:solidFill>
                <a:srgbClr val="00B0F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78" name="TextBox 477">
            <a:extLst>
              <a:ext uri="{FF2B5EF4-FFF2-40B4-BE49-F238E27FC236}">
                <a16:creationId xmlns:a16="http://schemas.microsoft.com/office/drawing/2014/main" id="{621B052A-727C-A24A-B728-8CD4E047B659}"/>
              </a:ext>
            </a:extLst>
          </p:cNvPr>
          <p:cNvSpPr txBox="1"/>
          <p:nvPr/>
        </p:nvSpPr>
        <p:spPr>
          <a:xfrm>
            <a:off x="4511943" y="7749551"/>
            <a:ext cx="1088527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I</a:t>
            </a:r>
            <a:r>
              <a:rPr lang="en-GB" sz="800">
                <a:solidFill>
                  <a:srgbClr val="FF0000"/>
                </a:solidFill>
              </a:rPr>
              <a:t>dentify </a:t>
            </a:r>
            <a:r>
              <a:rPr lang="en-GB" sz="800" dirty="0">
                <a:solidFill>
                  <a:srgbClr val="FF0000"/>
                </a:solidFill>
              </a:rPr>
              <a:t>some patterns between or within religions (a range of religious and non religious worldviews) by comparing similarities and differences.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81" name="TextBox 480">
            <a:extLst>
              <a:ext uri="{FF2B5EF4-FFF2-40B4-BE49-F238E27FC236}">
                <a16:creationId xmlns:a16="http://schemas.microsoft.com/office/drawing/2014/main" id="{91241956-F329-0043-8687-4349FA393D19}"/>
              </a:ext>
            </a:extLst>
          </p:cNvPr>
          <p:cNvSpPr txBox="1"/>
          <p:nvPr/>
        </p:nvSpPr>
        <p:spPr>
          <a:xfrm>
            <a:off x="5710624" y="7761437"/>
            <a:ext cx="1088527" cy="1077218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In response to the material they learn about, pupils can raise questions, express their opinions and support these with plausible reasons.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84" name="TextBox 483">
            <a:extLst>
              <a:ext uri="{FF2B5EF4-FFF2-40B4-BE49-F238E27FC236}">
                <a16:creationId xmlns:a16="http://schemas.microsoft.com/office/drawing/2014/main" id="{ADCF1B18-868F-D04A-8702-D3C1A764CF41}"/>
              </a:ext>
            </a:extLst>
          </p:cNvPr>
          <p:cNvSpPr txBox="1"/>
          <p:nvPr/>
        </p:nvSpPr>
        <p:spPr>
          <a:xfrm>
            <a:off x="6828902" y="8166254"/>
            <a:ext cx="1088527" cy="584775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They recognise that others may think differently and have different opinions.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87" name="TextBox 486">
            <a:extLst>
              <a:ext uri="{FF2B5EF4-FFF2-40B4-BE49-F238E27FC236}">
                <a16:creationId xmlns:a16="http://schemas.microsoft.com/office/drawing/2014/main" id="{7EF7531B-65FB-6847-9C7A-8F285BB8BD77}"/>
              </a:ext>
            </a:extLst>
          </p:cNvPr>
          <p:cNvSpPr txBox="1"/>
          <p:nvPr/>
        </p:nvSpPr>
        <p:spPr>
          <a:xfrm>
            <a:off x="1998606" y="3229250"/>
            <a:ext cx="1088527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Have more detailed knowledge and understanding of  concepts across several religious and non-religious worldviews, using wide ranging technical vocabulary</a:t>
            </a:r>
            <a:r>
              <a:rPr lang="en-GB" sz="800" dirty="0"/>
              <a:t>.</a:t>
            </a:r>
            <a:endParaRPr lang="en-US" sz="580" dirty="0"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93" name="TextBox 492">
            <a:extLst>
              <a:ext uri="{FF2B5EF4-FFF2-40B4-BE49-F238E27FC236}">
                <a16:creationId xmlns:a16="http://schemas.microsoft.com/office/drawing/2014/main" id="{6D819F6F-8AB4-6045-8B7D-A565ED738DC0}"/>
              </a:ext>
            </a:extLst>
          </p:cNvPr>
          <p:cNvSpPr txBox="1"/>
          <p:nvPr/>
        </p:nvSpPr>
        <p:spPr>
          <a:xfrm>
            <a:off x="3120874" y="3238134"/>
            <a:ext cx="1088527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00B0F0"/>
                </a:solidFill>
              </a:rPr>
              <a:t>Have more detailed knowledge and understanding of how these concepts connect to form a framework for understanding religious and non-religious worldviews.</a:t>
            </a:r>
            <a:endParaRPr lang="en-US" sz="580" dirty="0">
              <a:solidFill>
                <a:srgbClr val="00B0F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94" name="TextBox 493">
            <a:extLst>
              <a:ext uri="{FF2B5EF4-FFF2-40B4-BE49-F238E27FC236}">
                <a16:creationId xmlns:a16="http://schemas.microsoft.com/office/drawing/2014/main" id="{8A73962B-A57F-884D-A7FA-79F31060243F}"/>
              </a:ext>
            </a:extLst>
          </p:cNvPr>
          <p:cNvSpPr txBox="1"/>
          <p:nvPr/>
        </p:nvSpPr>
        <p:spPr>
          <a:xfrm>
            <a:off x="4236927" y="3240445"/>
            <a:ext cx="1088527" cy="1446550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Have knowledge of the diversity of religious and non-religious worldviews within the local, national and global context, and show understanding of similarities and differences between them.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499" name="TextBox 498">
            <a:extLst>
              <a:ext uri="{FF2B5EF4-FFF2-40B4-BE49-F238E27FC236}">
                <a16:creationId xmlns:a16="http://schemas.microsoft.com/office/drawing/2014/main" id="{251AE9A4-3551-2349-AADA-1E25AF0D6200}"/>
              </a:ext>
            </a:extLst>
          </p:cNvPr>
          <p:cNvSpPr txBox="1"/>
          <p:nvPr/>
        </p:nvSpPr>
        <p:spPr>
          <a:xfrm>
            <a:off x="6550934" y="3259758"/>
            <a:ext cx="1088527" cy="1077218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In response to the material they learn about, pupils can raise controversial questions, express their opinions and use sound reasons to back these up.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506" name="TextBox 505">
            <a:extLst>
              <a:ext uri="{FF2B5EF4-FFF2-40B4-BE49-F238E27FC236}">
                <a16:creationId xmlns:a16="http://schemas.microsoft.com/office/drawing/2014/main" id="{9626FB19-9B5D-1E4C-A2D7-A372749F1FC5}"/>
              </a:ext>
            </a:extLst>
          </p:cNvPr>
          <p:cNvSpPr txBox="1"/>
          <p:nvPr/>
        </p:nvSpPr>
        <p:spPr>
          <a:xfrm>
            <a:off x="5401649" y="3250982"/>
            <a:ext cx="1088527" cy="132343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rgbClr val="FF0000"/>
                </a:solidFill>
              </a:rPr>
              <a:t>Pupils show appreciation of different perspectives, recognising the reasons given to support these viewpoints (see both sides of an argument).</a:t>
            </a:r>
            <a:endParaRPr lang="en-US" sz="580" dirty="0">
              <a:solidFill>
                <a:srgbClr val="FF0000"/>
              </a:solidFill>
              <a:latin typeface="Manrope Medium" pitchFamily="2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512" name="Straight Connector 511">
            <a:extLst>
              <a:ext uri="{FF2B5EF4-FFF2-40B4-BE49-F238E27FC236}">
                <a16:creationId xmlns:a16="http://schemas.microsoft.com/office/drawing/2014/main" id="{9211C901-6A53-C846-A60D-25EF69244544}"/>
              </a:ext>
            </a:extLst>
          </p:cNvPr>
          <p:cNvCxnSpPr>
            <a:cxnSpLocks/>
          </p:cNvCxnSpPr>
          <p:nvPr/>
        </p:nvCxnSpPr>
        <p:spPr>
          <a:xfrm flipH="1" flipV="1">
            <a:off x="2680277" y="13299880"/>
            <a:ext cx="7460" cy="236121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9" name="Straight Connector 518">
            <a:extLst>
              <a:ext uri="{FF2B5EF4-FFF2-40B4-BE49-F238E27FC236}">
                <a16:creationId xmlns:a16="http://schemas.microsoft.com/office/drawing/2014/main" id="{20FCFDA8-31F2-474A-BD2A-4C7EAE71EC87}"/>
              </a:ext>
            </a:extLst>
          </p:cNvPr>
          <p:cNvCxnSpPr>
            <a:cxnSpLocks/>
          </p:cNvCxnSpPr>
          <p:nvPr/>
        </p:nvCxnSpPr>
        <p:spPr>
          <a:xfrm flipV="1">
            <a:off x="3825292" y="11925641"/>
            <a:ext cx="0" cy="202557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1" name="Straight Connector 520">
            <a:extLst>
              <a:ext uri="{FF2B5EF4-FFF2-40B4-BE49-F238E27FC236}">
                <a16:creationId xmlns:a16="http://schemas.microsoft.com/office/drawing/2014/main" id="{F7C08AC6-35E5-A847-BB21-256B44CD0C1E}"/>
              </a:ext>
            </a:extLst>
          </p:cNvPr>
          <p:cNvCxnSpPr>
            <a:cxnSpLocks/>
          </p:cNvCxnSpPr>
          <p:nvPr/>
        </p:nvCxnSpPr>
        <p:spPr>
          <a:xfrm flipV="1">
            <a:off x="5043590" y="11928400"/>
            <a:ext cx="0" cy="239089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3" name="Straight Connector 522">
            <a:extLst>
              <a:ext uri="{FF2B5EF4-FFF2-40B4-BE49-F238E27FC236}">
                <a16:creationId xmlns:a16="http://schemas.microsoft.com/office/drawing/2014/main" id="{06970E1F-5AFC-FC42-9213-E1D0F1423FFD}"/>
              </a:ext>
            </a:extLst>
          </p:cNvPr>
          <p:cNvCxnSpPr>
            <a:cxnSpLocks/>
          </p:cNvCxnSpPr>
          <p:nvPr/>
        </p:nvCxnSpPr>
        <p:spPr>
          <a:xfrm flipV="1">
            <a:off x="6254888" y="11836374"/>
            <a:ext cx="0" cy="329632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4" name="Straight Connector 523">
            <a:extLst>
              <a:ext uri="{FF2B5EF4-FFF2-40B4-BE49-F238E27FC236}">
                <a16:creationId xmlns:a16="http://schemas.microsoft.com/office/drawing/2014/main" id="{A4512B4B-980D-3C42-AE38-294FDB268C2D}"/>
              </a:ext>
            </a:extLst>
          </p:cNvPr>
          <p:cNvCxnSpPr>
            <a:cxnSpLocks/>
          </p:cNvCxnSpPr>
          <p:nvPr/>
        </p:nvCxnSpPr>
        <p:spPr>
          <a:xfrm flipV="1">
            <a:off x="4914194" y="7440833"/>
            <a:ext cx="0" cy="320604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6" name="Straight Connector 525">
            <a:extLst>
              <a:ext uri="{FF2B5EF4-FFF2-40B4-BE49-F238E27FC236}">
                <a16:creationId xmlns:a16="http://schemas.microsoft.com/office/drawing/2014/main" id="{85AC276F-9447-1449-9506-3499EB31B91E}"/>
              </a:ext>
            </a:extLst>
          </p:cNvPr>
          <p:cNvCxnSpPr>
            <a:cxnSpLocks/>
          </p:cNvCxnSpPr>
          <p:nvPr/>
        </p:nvCxnSpPr>
        <p:spPr>
          <a:xfrm flipV="1">
            <a:off x="6287599" y="13273917"/>
            <a:ext cx="0" cy="385647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9" name="Straight Connector 528">
            <a:extLst>
              <a:ext uri="{FF2B5EF4-FFF2-40B4-BE49-F238E27FC236}">
                <a16:creationId xmlns:a16="http://schemas.microsoft.com/office/drawing/2014/main" id="{12438674-0E07-6C41-9514-1B6F7862FDCD}"/>
              </a:ext>
            </a:extLst>
          </p:cNvPr>
          <p:cNvCxnSpPr>
            <a:cxnSpLocks/>
          </p:cNvCxnSpPr>
          <p:nvPr/>
        </p:nvCxnSpPr>
        <p:spPr>
          <a:xfrm>
            <a:off x="7140957" y="7505628"/>
            <a:ext cx="0" cy="649331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137C3D34-BFD0-9940-A14E-FCAC59676FC2}"/>
              </a:ext>
            </a:extLst>
          </p:cNvPr>
          <p:cNvCxnSpPr>
            <a:cxnSpLocks/>
          </p:cNvCxnSpPr>
          <p:nvPr/>
        </p:nvCxnSpPr>
        <p:spPr>
          <a:xfrm>
            <a:off x="6133821" y="7397350"/>
            <a:ext cx="0" cy="343424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6" name="TextBox 535">
            <a:extLst>
              <a:ext uri="{FF2B5EF4-FFF2-40B4-BE49-F238E27FC236}">
                <a16:creationId xmlns:a16="http://schemas.microsoft.com/office/drawing/2014/main" id="{ABB25213-98A9-4F4F-9EDB-6842F83F84F1}"/>
              </a:ext>
            </a:extLst>
          </p:cNvPr>
          <p:cNvSpPr txBox="1"/>
          <p:nvPr/>
        </p:nvSpPr>
        <p:spPr>
          <a:xfrm>
            <a:off x="2578675" y="15780272"/>
            <a:ext cx="4537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Emphasis on exploration in the Early Years with all units called ‘Let’s find out about…’</a:t>
            </a:r>
          </a:p>
        </p:txBody>
      </p:sp>
      <p:sp>
        <p:nvSpPr>
          <p:cNvPr id="539" name="TextBox 538">
            <a:extLst>
              <a:ext uri="{FF2B5EF4-FFF2-40B4-BE49-F238E27FC236}">
                <a16:creationId xmlns:a16="http://schemas.microsoft.com/office/drawing/2014/main" id="{6053C53E-4F7F-3948-9DE0-2239D510305D}"/>
              </a:ext>
            </a:extLst>
          </p:cNvPr>
          <p:cNvSpPr txBox="1"/>
          <p:nvPr/>
        </p:nvSpPr>
        <p:spPr>
          <a:xfrm>
            <a:off x="2413090" y="13699577"/>
            <a:ext cx="42620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1 Principal Religions- Christianity , Judaism and Hinduism </a:t>
            </a:r>
          </a:p>
        </p:txBody>
      </p:sp>
      <p:sp>
        <p:nvSpPr>
          <p:cNvPr id="543" name="TextBox 542">
            <a:extLst>
              <a:ext uri="{FF2B5EF4-FFF2-40B4-BE49-F238E27FC236}">
                <a16:creationId xmlns:a16="http://schemas.microsoft.com/office/drawing/2014/main" id="{7E584405-472C-5A4A-BD0B-5ECB2A09AC10}"/>
              </a:ext>
            </a:extLst>
          </p:cNvPr>
          <p:cNvSpPr txBox="1"/>
          <p:nvPr/>
        </p:nvSpPr>
        <p:spPr>
          <a:xfrm>
            <a:off x="3158103" y="11465354"/>
            <a:ext cx="39572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2 Principal Religion – Christianity and Hinduism</a:t>
            </a:r>
          </a:p>
        </p:txBody>
      </p:sp>
      <p:sp>
        <p:nvSpPr>
          <p:cNvPr id="544" name="TextBox 543">
            <a:extLst>
              <a:ext uri="{FF2B5EF4-FFF2-40B4-BE49-F238E27FC236}">
                <a16:creationId xmlns:a16="http://schemas.microsoft.com/office/drawing/2014/main" id="{166F0C3A-3DC7-BF48-9418-2ABB59CB20B0}"/>
              </a:ext>
            </a:extLst>
          </p:cNvPr>
          <p:cNvSpPr txBox="1"/>
          <p:nvPr/>
        </p:nvSpPr>
        <p:spPr>
          <a:xfrm>
            <a:off x="3164429" y="9322654"/>
            <a:ext cx="36971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3 Principal Religions - Christianity and Sikhism</a:t>
            </a:r>
          </a:p>
        </p:txBody>
      </p:sp>
      <p:sp>
        <p:nvSpPr>
          <p:cNvPr id="557" name="TextBox 556">
            <a:extLst>
              <a:ext uri="{FF2B5EF4-FFF2-40B4-BE49-F238E27FC236}">
                <a16:creationId xmlns:a16="http://schemas.microsoft.com/office/drawing/2014/main" id="{B63F7770-CA5E-5B47-8F0B-D9B7DF3B36CF}"/>
              </a:ext>
            </a:extLst>
          </p:cNvPr>
          <p:cNvSpPr txBox="1"/>
          <p:nvPr/>
        </p:nvSpPr>
        <p:spPr>
          <a:xfrm>
            <a:off x="3175762" y="7101931"/>
            <a:ext cx="29490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4 Principal Religion - Christianity</a:t>
            </a:r>
          </a:p>
        </p:txBody>
      </p:sp>
      <p:sp>
        <p:nvSpPr>
          <p:cNvPr id="563" name="TextBox 562">
            <a:extLst>
              <a:ext uri="{FF2B5EF4-FFF2-40B4-BE49-F238E27FC236}">
                <a16:creationId xmlns:a16="http://schemas.microsoft.com/office/drawing/2014/main" id="{3B35850A-0D7F-D942-9D99-CA87EFCCEAEF}"/>
              </a:ext>
            </a:extLst>
          </p:cNvPr>
          <p:cNvSpPr txBox="1"/>
          <p:nvPr/>
        </p:nvSpPr>
        <p:spPr>
          <a:xfrm>
            <a:off x="3118464" y="2720120"/>
            <a:ext cx="35954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6 Principal Religions – Christianity and Judaism</a:t>
            </a:r>
          </a:p>
        </p:txBody>
      </p:sp>
      <p:sp>
        <p:nvSpPr>
          <p:cNvPr id="590" name="TextBox 589">
            <a:extLst>
              <a:ext uri="{FF2B5EF4-FFF2-40B4-BE49-F238E27FC236}">
                <a16:creationId xmlns:a16="http://schemas.microsoft.com/office/drawing/2014/main" id="{36E8E99C-9631-CB44-A9B1-BF280B2909A3}"/>
              </a:ext>
            </a:extLst>
          </p:cNvPr>
          <p:cNvSpPr txBox="1"/>
          <p:nvPr/>
        </p:nvSpPr>
        <p:spPr>
          <a:xfrm>
            <a:off x="3106116" y="4929061"/>
            <a:ext cx="358728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Year 5 Principal Religions - Christianity and Islam</a:t>
            </a:r>
          </a:p>
        </p:txBody>
      </p:sp>
      <p:sp>
        <p:nvSpPr>
          <p:cNvPr id="388" name="TextBox 387">
            <a:extLst>
              <a:ext uri="{FF2B5EF4-FFF2-40B4-BE49-F238E27FC236}">
                <a16:creationId xmlns:a16="http://schemas.microsoft.com/office/drawing/2014/main" id="{704F94D6-34DA-FB46-AF5F-40BEF4FDB138}"/>
              </a:ext>
            </a:extLst>
          </p:cNvPr>
          <p:cNvSpPr txBox="1"/>
          <p:nvPr/>
        </p:nvSpPr>
        <p:spPr>
          <a:xfrm>
            <a:off x="2497827" y="14308410"/>
            <a:ext cx="3283099" cy="1277273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1 Units: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/>
              <a:t>What is it like to follow a Christian way of life in Britain today?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/>
              <a:t>Celebrations (Harvest,</a:t>
            </a:r>
            <a:r>
              <a:rPr lang="en-GB" sz="700" i="1" dirty="0"/>
              <a:t> </a:t>
            </a:r>
            <a:r>
              <a:rPr lang="en-GB" sz="700" dirty="0"/>
              <a:t>Hanukkah Thanksgiving, Christmas)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is it like to follow a Jewish way of life in Britain today? -  Life from the perspective of a Jewish Child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The Story of Easter - Beliefs and practices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makes a place of worship special? A comparison of Christianity and Judaism.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Belonging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does it mean to belong?</a:t>
            </a:r>
          </a:p>
          <a:p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5E5FBD89-9E4F-904B-AB30-F5E729945914}"/>
              </a:ext>
            </a:extLst>
          </p:cNvPr>
          <p:cNvSpPr txBox="1"/>
          <p:nvPr/>
        </p:nvSpPr>
        <p:spPr>
          <a:xfrm>
            <a:off x="2200833" y="9907354"/>
            <a:ext cx="2302943" cy="1169551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2 Units: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Jesus is a special person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Celebrations of Light and Life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Faith stories - Journey of Rama and </a:t>
            </a:r>
            <a:r>
              <a:rPr lang="en-GB" sz="700" dirty="0" err="1">
                <a:ea typeface="Open Sans Semibold" panose="020B0706030804020204" pitchFamily="34" charset="0"/>
                <a:cs typeface="Open Sans Semibold" panose="020B0706030804020204" pitchFamily="34" charset="0"/>
              </a:rPr>
              <a:t>Sita</a:t>
            </a: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 (Hinduism)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Making Sense of Life’s Experiences Stories and People/ Authority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Easter celebrations and symbols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Our Planet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Believing - How do people demonstrate their beliefs? </a:t>
            </a:r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8588D6F6-5CA3-2043-B0C0-2B764843CDA6}"/>
              </a:ext>
            </a:extLst>
          </p:cNvPr>
          <p:cNvSpPr txBox="1"/>
          <p:nvPr/>
        </p:nvSpPr>
        <p:spPr>
          <a:xfrm>
            <a:off x="2311282" y="5596574"/>
            <a:ext cx="2091545" cy="10618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4 Units: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Worship and Worshipping – a comparison of Islam and Christianity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Christmas – The Journey of the Shepherds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Journeys and Moving On –Christianity (Mary Jones)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Easter Through Art -  The Story Through the Eyes of Gary Bunt: Bert, His Dog, Our God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Inclusion (community working together)</a:t>
            </a:r>
          </a:p>
        </p:txBody>
      </p:sp>
      <p:sp>
        <p:nvSpPr>
          <p:cNvPr id="394" name="TextBox 393">
            <a:extLst>
              <a:ext uri="{FF2B5EF4-FFF2-40B4-BE49-F238E27FC236}">
                <a16:creationId xmlns:a16="http://schemas.microsoft.com/office/drawing/2014/main" id="{3961A330-321C-F344-B758-FFD85497A2A8}"/>
              </a:ext>
            </a:extLst>
          </p:cNvPr>
          <p:cNvSpPr txBox="1"/>
          <p:nvPr/>
        </p:nvSpPr>
        <p:spPr>
          <a:xfrm>
            <a:off x="2113228" y="1366510"/>
            <a:ext cx="2593128" cy="95410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6 Units: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is it like to follow a Muslim way of life in Britain today?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Christmas past and present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Journeys and Pilgrimages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Easter: The Afterlife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Precious and the Natural World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Inclusion (working together for the world)</a:t>
            </a:r>
          </a:p>
          <a:p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370" name="Straight Connector 369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599460" y="11085491"/>
            <a:ext cx="0" cy="23118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2" name="TextBox 371">
            <a:extLst>
              <a:ext uri="{FF2B5EF4-FFF2-40B4-BE49-F238E27FC236}">
                <a16:creationId xmlns:a16="http://schemas.microsoft.com/office/drawing/2014/main" id="{5E5FBD89-9E4F-904B-AB30-F5E729945914}"/>
              </a:ext>
            </a:extLst>
          </p:cNvPr>
          <p:cNvSpPr txBox="1"/>
          <p:nvPr/>
        </p:nvSpPr>
        <p:spPr>
          <a:xfrm>
            <a:off x="5404046" y="9915940"/>
            <a:ext cx="2425902" cy="1169551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3 Units: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is it like to follow a Muslim way of life in Britain today?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Special people and special places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is it like to follow a Sikh way of life in Britain today?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Easter - Forgiveness - Was it fair that Jesus died to save us?  Should we always forgive?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Religious Leaders - What can we learn?</a:t>
            </a:r>
          </a:p>
          <a:p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5629759" y="9762827"/>
            <a:ext cx="2025" cy="15544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9" name="TextBox 378">
            <a:extLst>
              <a:ext uri="{FF2B5EF4-FFF2-40B4-BE49-F238E27FC236}">
                <a16:creationId xmlns:a16="http://schemas.microsoft.com/office/drawing/2014/main" id="{8588D6F6-5CA3-2043-B0C0-2B764843CDA6}"/>
              </a:ext>
            </a:extLst>
          </p:cNvPr>
          <p:cNvSpPr txBox="1"/>
          <p:nvPr/>
        </p:nvSpPr>
        <p:spPr>
          <a:xfrm>
            <a:off x="4707606" y="5543703"/>
            <a:ext cx="2091545" cy="95410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Year 5 Units: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What is it like to follow a Jewish way of life in Britain today?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Christmas around the world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Faith in Action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Art Through Easter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GB" sz="700" dirty="0">
                <a:ea typeface="Open Sans Semibold" panose="020B0706030804020204" pitchFamily="34" charset="0"/>
                <a:cs typeface="Open Sans Semibold" panose="020B0706030804020204" pitchFamily="34" charset="0"/>
              </a:rPr>
              <a:t>Humanism </a:t>
            </a:r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  <a:p>
            <a:endParaRPr lang="en-US" sz="700" dirty="0"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301306" y="6739443"/>
            <a:ext cx="2025" cy="15544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382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5682234" y="5385044"/>
            <a:ext cx="2025" cy="15544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4" name="Straight Connector 383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717323" y="2390727"/>
            <a:ext cx="2025" cy="15544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2687737" y="4442633"/>
            <a:ext cx="4494" cy="335176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>
            <a:off x="3665137" y="4438463"/>
            <a:ext cx="0" cy="369862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4776148" y="4698793"/>
            <a:ext cx="2367" cy="13853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>
            <a:off x="5967197" y="4579425"/>
            <a:ext cx="2923" cy="272188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7100981" y="4354601"/>
            <a:ext cx="3194" cy="39091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8" name="Straight Connector 407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2675678" y="3124886"/>
            <a:ext cx="3589" cy="133765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2" name="Straight Connector 411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V="1">
            <a:off x="3665137" y="3078414"/>
            <a:ext cx="0" cy="159720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3" name="Straight Connector 412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4765810" y="3100308"/>
            <a:ext cx="2367" cy="13853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V="1">
            <a:off x="5988108" y="3100942"/>
            <a:ext cx="4738" cy="144653"/>
          </a:xfrm>
          <a:prstGeom prst="line">
            <a:avLst/>
          </a:prstGeom>
          <a:ln w="19050">
            <a:solidFill>
              <a:srgbClr val="FFC00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H="1" flipV="1">
            <a:off x="7089274" y="3104816"/>
            <a:ext cx="504" cy="157740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9" name="TextBox 418">
            <a:extLst>
              <a:ext uri="{FF2B5EF4-FFF2-40B4-BE49-F238E27FC236}">
                <a16:creationId xmlns:a16="http://schemas.microsoft.com/office/drawing/2014/main" id="{89096EBA-6333-7347-A5A5-7E2E7C5B3B80}"/>
              </a:ext>
            </a:extLst>
          </p:cNvPr>
          <p:cNvSpPr txBox="1"/>
          <p:nvPr/>
        </p:nvSpPr>
        <p:spPr>
          <a:xfrm>
            <a:off x="325529" y="362582"/>
            <a:ext cx="809513" cy="30777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US" sz="700" dirty="0">
                <a:solidFill>
                  <a:srgbClr val="00B0F0"/>
                </a:solidFill>
              </a:rPr>
              <a:t>Knowledge and Understanding</a:t>
            </a:r>
            <a:endParaRPr lang="en-US" sz="500" dirty="0">
              <a:solidFill>
                <a:srgbClr val="00B0F0"/>
              </a:solidFill>
            </a:endParaRPr>
          </a:p>
        </p:txBody>
      </p:sp>
      <p:sp>
        <p:nvSpPr>
          <p:cNvPr id="7" name="AutoShape 2" descr="Kaleidoscope and REACH agree on collaboration | Photoconsortium Associatio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4" name="AutoShape 4" descr="Kaleidoscope and REACH agree on collaboration | Photoconsortium Association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72482" y="115018"/>
            <a:ext cx="998422" cy="599053"/>
          </a:xfrm>
          <a:prstGeom prst="rect">
            <a:avLst/>
          </a:prstGeom>
        </p:spPr>
      </p:pic>
      <p:sp>
        <p:nvSpPr>
          <p:cNvPr id="420" name="TextBox 419">
            <a:extLst>
              <a:ext uri="{FF2B5EF4-FFF2-40B4-BE49-F238E27FC236}">
                <a16:creationId xmlns:a16="http://schemas.microsoft.com/office/drawing/2014/main" id="{3961A330-321C-F344-B758-FFD85497A2A8}"/>
              </a:ext>
            </a:extLst>
          </p:cNvPr>
          <p:cNvSpPr txBox="1"/>
          <p:nvPr/>
        </p:nvSpPr>
        <p:spPr>
          <a:xfrm>
            <a:off x="5009682" y="1138773"/>
            <a:ext cx="2176088" cy="954107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Barbara </a:t>
            </a:r>
            <a:r>
              <a:rPr lang="en-GB" sz="800" dirty="0" err="1"/>
              <a:t>Wintersgill’s</a:t>
            </a:r>
            <a:r>
              <a:rPr lang="en-GB" sz="800" dirty="0"/>
              <a:t> big ideas are:</a:t>
            </a:r>
          </a:p>
          <a:p>
            <a:r>
              <a:rPr lang="en-GB" sz="800" dirty="0"/>
              <a:t>Big Idea 1: Continuity, Change and Diversity</a:t>
            </a:r>
          </a:p>
          <a:p>
            <a:r>
              <a:rPr lang="en-GB" sz="800" dirty="0"/>
              <a:t>Big Idea 2: Words and Beyond</a:t>
            </a:r>
          </a:p>
          <a:p>
            <a:r>
              <a:rPr lang="en-GB" sz="800" dirty="0"/>
              <a:t>Big Idea 3: A Good Life</a:t>
            </a:r>
          </a:p>
          <a:p>
            <a:r>
              <a:rPr lang="en-GB" sz="800" dirty="0"/>
              <a:t>Big Idea 4: Making Sense of Life’s Experiences</a:t>
            </a:r>
          </a:p>
          <a:p>
            <a:r>
              <a:rPr lang="en-GB" sz="800" dirty="0"/>
              <a:t>Big Idea 5: Influence and Power</a:t>
            </a:r>
          </a:p>
          <a:p>
            <a:r>
              <a:rPr lang="en-GB" sz="800" dirty="0"/>
              <a:t>Big Idea 6: The Big Picture</a:t>
            </a:r>
          </a:p>
        </p:txBody>
      </p: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>
            <a:off x="3889398" y="14119111"/>
            <a:ext cx="0" cy="189299"/>
          </a:xfrm>
          <a:prstGeom prst="line">
            <a:avLst/>
          </a:prstGeom>
          <a:ln w="19050">
            <a:solidFill>
              <a:srgbClr val="00B050"/>
            </a:solidFill>
            <a:tailEnd type="oval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3" name="TextBox 422">
            <a:extLst>
              <a:ext uri="{FF2B5EF4-FFF2-40B4-BE49-F238E27FC236}">
                <a16:creationId xmlns:a16="http://schemas.microsoft.com/office/drawing/2014/main" id="{3961A330-321C-F344-B758-FFD85497A2A8}"/>
              </a:ext>
            </a:extLst>
          </p:cNvPr>
          <p:cNvSpPr txBox="1"/>
          <p:nvPr/>
        </p:nvSpPr>
        <p:spPr>
          <a:xfrm>
            <a:off x="7591312" y="1063635"/>
            <a:ext cx="1838245" cy="1200329"/>
          </a:xfrm>
          <a:prstGeom prst="rect">
            <a:avLst/>
          </a:prstGeom>
          <a:noFill/>
          <a:ln>
            <a:solidFill>
              <a:srgbClr val="00B050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en-GB" sz="800" b="1" dirty="0"/>
              <a:t>The Golden Threads for RE:</a:t>
            </a:r>
            <a:endParaRPr lang="en-GB" sz="800" dirty="0"/>
          </a:p>
          <a:p>
            <a:pPr lvl="0"/>
            <a:r>
              <a:rPr lang="en-GB" sz="800" dirty="0"/>
              <a:t>Belief</a:t>
            </a:r>
          </a:p>
          <a:p>
            <a:pPr lvl="0"/>
            <a:r>
              <a:rPr lang="en-GB" sz="800" dirty="0"/>
              <a:t>Belonging</a:t>
            </a:r>
          </a:p>
          <a:p>
            <a:pPr lvl="0"/>
            <a:r>
              <a:rPr lang="en-GB" sz="800" dirty="0"/>
              <a:t>Festival</a:t>
            </a:r>
          </a:p>
          <a:p>
            <a:pPr lvl="0"/>
            <a:r>
              <a:rPr lang="en-GB" sz="800" dirty="0"/>
              <a:t>Celebration</a:t>
            </a:r>
          </a:p>
          <a:p>
            <a:pPr lvl="0"/>
            <a:r>
              <a:rPr lang="en-GB" sz="800" dirty="0"/>
              <a:t>Identity</a:t>
            </a:r>
          </a:p>
          <a:p>
            <a:pPr lvl="0"/>
            <a:r>
              <a:rPr lang="en-GB" sz="800" dirty="0"/>
              <a:t>Pilgrimage/journeys</a:t>
            </a:r>
          </a:p>
          <a:p>
            <a:pPr lvl="0"/>
            <a:r>
              <a:rPr lang="en-GB" sz="800" dirty="0"/>
              <a:t>Prayer/worship</a:t>
            </a:r>
          </a:p>
          <a:p>
            <a:pPr lvl="0"/>
            <a:r>
              <a:rPr lang="en-GB" sz="800" dirty="0"/>
              <a:t>Symbolism</a:t>
            </a: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25692</TotalTime>
  <Words>880</Words>
  <Application>Microsoft Office PowerPoint</Application>
  <PresentationFormat>Custom</PresentationFormat>
  <Paragraphs>116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Manrope Medium</vt:lpstr>
      <vt:lpstr>Wingdings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Rosalind Arden</cp:lastModifiedBy>
  <cp:revision>376</cp:revision>
  <cp:lastPrinted>2022-02-04T08:22:13Z</cp:lastPrinted>
  <dcterms:created xsi:type="dcterms:W3CDTF">2018-02-08T08:28:53Z</dcterms:created>
  <dcterms:modified xsi:type="dcterms:W3CDTF">2025-09-03T11:07:54Z</dcterms:modified>
</cp:coreProperties>
</file>