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56" r:id="rId2"/>
    <p:sldId id="351" r:id="rId3"/>
    <p:sldId id="287" r:id="rId4"/>
    <p:sldId id="280" r:id="rId5"/>
    <p:sldId id="258" r:id="rId6"/>
    <p:sldId id="304" r:id="rId7"/>
    <p:sldId id="264" r:id="rId8"/>
    <p:sldId id="279" r:id="rId9"/>
    <p:sldId id="282" r:id="rId10"/>
    <p:sldId id="278" r:id="rId11"/>
    <p:sldId id="276" r:id="rId12"/>
    <p:sldId id="284" r:id="rId13"/>
    <p:sldId id="285" r:id="rId14"/>
    <p:sldId id="283" r:id="rId15"/>
    <p:sldId id="281" r:id="rId16"/>
    <p:sldId id="272" r:id="rId17"/>
    <p:sldId id="309" r:id="rId18"/>
    <p:sldId id="294" r:id="rId19"/>
    <p:sldId id="299" r:id="rId20"/>
    <p:sldId id="288" r:id="rId21"/>
    <p:sldId id="263" r:id="rId22"/>
    <p:sldId id="327" r:id="rId23"/>
    <p:sldId id="382" r:id="rId24"/>
    <p:sldId id="298" r:id="rId25"/>
    <p:sldId id="301" r:id="rId26"/>
    <p:sldId id="286" r:id="rId27"/>
    <p:sldId id="321" r:id="rId28"/>
    <p:sldId id="386" r:id="rId29"/>
    <p:sldId id="316" r:id="rId30"/>
    <p:sldId id="291" r:id="rId31"/>
    <p:sldId id="317" r:id="rId32"/>
    <p:sldId id="277" r:id="rId33"/>
    <p:sldId id="385" r:id="rId34"/>
    <p:sldId id="359" r:id="rId35"/>
    <p:sldId id="368" r:id="rId36"/>
    <p:sldId id="341" r:id="rId37"/>
    <p:sldId id="380" r:id="rId38"/>
    <p:sldId id="375" r:id="rId39"/>
    <p:sldId id="376" r:id="rId40"/>
    <p:sldId id="319" r:id="rId41"/>
    <p:sldId id="356" r:id="rId42"/>
    <p:sldId id="358" r:id="rId43"/>
    <p:sldId id="363" r:id="rId44"/>
    <p:sldId id="38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alveley@aol.com" initials="s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CEC3D-2169-4C4A-82E9-BD8894DBAE47}" v="75" dt="2021-01-26T23:14:28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5" autoAdjust="0"/>
  </p:normalViewPr>
  <p:slideViewPr>
    <p:cSldViewPr snapToGrid="0">
      <p:cViewPr varScale="1">
        <p:scale>
          <a:sx n="79" d="100"/>
          <a:sy n="79" d="100"/>
        </p:scale>
        <p:origin x="-1024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53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4T23:13:30.997" idx="7">
    <p:pos x="7680" y="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4AD23-35BB-403F-A6AC-740E35061FB6}" type="datetimeFigureOut">
              <a:rPr lang="en-GB" smtClean="0"/>
              <a:t>25/02/21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FF86E-D1EF-4586-B913-8321C0EF7C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86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EHWB checklist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858F-32A5-41DF-BFA1-2F3E30D57F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79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each of the four needs mentioned, which is important to you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9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714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 that some slides have come from the free CPD I accessed from Dr Tina Rae during lockdown. Follow her on Twitter.</a:t>
            </a:r>
          </a:p>
          <a:p>
            <a:r>
              <a:rPr lang="en-US" dirty="0"/>
              <a:t>Anxiety www.moodjuice.scot.nhs.uk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191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great resource.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30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families the lockdown enabled them to bond, learn and play together for others it was a time of financial hardship, stressed relationships, bereavement.</a:t>
            </a:r>
          </a:p>
          <a:p>
            <a:r>
              <a:rPr lang="en-US" dirty="0"/>
              <a:t>Some children felt: isolated , lonely feared for uncertainty, over-ate others saw it as freedom from discrimination, bullying, a different pace of life,  a better diet and less academic pressure.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709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may be useful for those being home-schooled.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436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see more </a:t>
            </a:r>
            <a:r>
              <a:rPr lang="en-US" dirty="0" err="1"/>
              <a:t>behaviours</a:t>
            </a:r>
            <a:r>
              <a:rPr lang="en-US" dirty="0"/>
              <a:t> we consider challenging due to anxiety,</a:t>
            </a:r>
          </a:p>
          <a:p>
            <a:r>
              <a:rPr lang="en-US" dirty="0"/>
              <a:t>Anger, sleeping/defiance, if you feel out of control you may be defiant.</a:t>
            </a:r>
          </a:p>
          <a:p>
            <a:r>
              <a:rPr lang="en-US" dirty="0"/>
              <a:t>Children who are traumatized find it hard to concentrate, and avoid certain situations.</a:t>
            </a:r>
          </a:p>
          <a:p>
            <a:r>
              <a:rPr lang="en-US" dirty="0"/>
              <a:t>They may over-plan to control situations.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C8ACC-DAD6-4E6A-AAC0-C371ACA8DA0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89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Skeleton p 46. Word activity p 51: The Anxiety Gremlin</a:t>
            </a:r>
          </a:p>
        </p:txBody>
      </p:sp>
    </p:spTree>
    <p:extLst>
      <p:ext uri="{BB962C8B-B14F-4D97-AF65-F5344CB8AC3E}">
        <p14:creationId xmlns:p14="http://schemas.microsoft.com/office/powerpoint/2010/main" val="2060924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Gradual exposure, baby steps.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C8ACC-DAD6-4E6A-AAC0-C371ACA8DA0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098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47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return to work you need to be in the best place you can mentally.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271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https://www.bing.com/search?q=you+tube+bucketful+of+worries&amp;form=EDGTCT&amp;qs=PF&amp;cvid=77db9e7d7aca4ddb9dc6c01c64aea628&amp;refig=22d310de6ec64e9d8ed91cdb28488051&amp;cc=GB&amp;setlang=en-US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584BB-6AE4-4370-A103-CBF6656B260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920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this practical activity with staff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2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support others we need to have good mental health and be in a</a:t>
            </a:r>
            <a:r>
              <a:rPr lang="en-GB" baseline="0" dirty="0"/>
              <a:t> good place. For some this has been a positive experience a time to slow down for others it has been a time of  increased anxiety and uncertainty. Some will have suffered personal loss.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60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 different images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95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find ways of regaining self confidence and self control.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58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out stress bucket handout.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04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Worksheets in pack, stay safe, do by self Complete my coping sheets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0EB72B-3D75-46CB-808B-C567252F4801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adults feel they have lost control of their lives or a sense of structure.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820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Maslow’s hierarchy of needs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FF86E-D1EF-4586-B913-8321C0EF7C4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5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62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336551" y="471617"/>
            <a:ext cx="8540975" cy="822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336551" y="1294394"/>
            <a:ext cx="11525250" cy="4432300"/>
          </a:xfrm>
          <a:prstGeom prst="rect">
            <a:avLst/>
          </a:prstGeom>
        </p:spPr>
        <p:txBody>
          <a:bodyPr/>
          <a:lstStyle>
            <a:lvl1pPr marL="292762" indent="-292762">
              <a:lnSpc>
                <a:spcPct val="120000"/>
              </a:lnSpc>
              <a:spcBef>
                <a:spcPts val="2583"/>
              </a:spcBef>
              <a:defRPr sz="2544"/>
            </a:lvl1pPr>
            <a:lvl2pPr marL="585524" indent="-292762">
              <a:lnSpc>
                <a:spcPct val="120000"/>
              </a:lnSpc>
              <a:spcBef>
                <a:spcPts val="2583"/>
              </a:spcBef>
              <a:defRPr sz="2544"/>
            </a:lvl2pPr>
            <a:lvl3pPr marL="878286" indent="-292762">
              <a:lnSpc>
                <a:spcPct val="120000"/>
              </a:lnSpc>
              <a:spcBef>
                <a:spcPts val="2583"/>
              </a:spcBef>
              <a:defRPr sz="2544"/>
            </a:lvl3pPr>
            <a:lvl4pPr marL="1171048" indent="-292762">
              <a:lnSpc>
                <a:spcPct val="120000"/>
              </a:lnSpc>
              <a:spcBef>
                <a:spcPts val="2583"/>
              </a:spcBef>
              <a:defRPr sz="2544"/>
            </a:lvl4pPr>
            <a:lvl5pPr marL="1463810" indent="-292762">
              <a:lnSpc>
                <a:spcPct val="120000"/>
              </a:lnSpc>
              <a:spcBef>
                <a:spcPts val="2583"/>
              </a:spcBef>
              <a:defRPr sz="2544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704270"/>
      </p:ext>
    </p:extLst>
  </p:cSld>
  <p:clrMapOvr>
    <a:masterClrMapping/>
  </p:clrMapOvr>
  <p:transition xmlns:p14="http://schemas.microsoft.com/office/powerpoint/2010/main"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37350" y="1395186"/>
            <a:ext cx="4356100" cy="40917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6550" y="1395186"/>
            <a:ext cx="5524500" cy="4091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905997"/>
      </p:ext>
    </p:extLst>
  </p:cSld>
  <p:clrMapOvr>
    <a:masterClrMapping/>
  </p:clrMapOvr>
  <p:transition xmlns:p14="http://schemas.microsoft.com/office/powerpoint/2010/main"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2.png"/><Relationship Id="rId23" Type="http://schemas.openxmlformats.org/officeDocument/2006/relationships/image" Target="../media/image3.png"/><Relationship Id="rId24" Type="http://schemas.openxmlformats.org/officeDocument/2006/relationships/image" Target="../media/image4.png"/><Relationship Id="rId2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25/02/21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  <p:sldLayoutId id="2147483673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cid:8F7F4B0A-110E-4ECB-AA5C-6A6A24171EB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cid:image016.png@01D493B0.1D2B2140" TargetMode="External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cid:44191eb8-dd88-4f37-bd07-1fa5756f38b9" TargetMode="External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png"/><Relationship Id="rId7" Type="http://schemas.openxmlformats.org/officeDocument/2006/relationships/image" Target="../media/image51.png"/><Relationship Id="rId8" Type="http://schemas.openxmlformats.org/officeDocument/2006/relationships/image" Target="../media/image65.jpg"/><Relationship Id="rId9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://stackoverflow.com/questions/7597015/changing-mercury-color-in-thermometer-in-jfreechart" TargetMode="External"/><Relationship Id="rId6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17.png"/><Relationship Id="rId8" Type="http://schemas.openxmlformats.org/officeDocument/2006/relationships/hyperlink" Target="https://openclipart.org/detail/201511/meaning-of-the-traffic-light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6.png"/><Relationship Id="rId6" Type="http://schemas.openxmlformats.org/officeDocument/2006/relationships/image" Target="cid:8F7F4B0A-110E-4ECB-AA5C-6A6A24171EB0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2000"/>
                <a:hueMod val="96000"/>
                <a:satMod val="128000"/>
                <a:lumMod val="114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27238C-8EAF-4098-86E6-7723B7DAE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xmlns="" id="{992F97B1-1891-4FCC-9E5F-BA97EDB48F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8C6C821-FEE1-4EB6-9590-C021440C77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925E07-A238-461D-857F-C190A7D37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346669"/>
            <a:ext cx="6458419" cy="861420"/>
          </a:xfrm>
        </p:spPr>
        <p:txBody>
          <a:bodyPr>
            <a:noAutofit/>
          </a:bodyPr>
          <a:lstStyle/>
          <a:p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Thingwall</a:t>
            </a:r>
            <a:r>
              <a:rPr lang="en-US" sz="1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Primary</a:t>
            </a:r>
            <a:r>
              <a:rPr lang="en-US" sz="1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January 2021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S.E.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Calveley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B6BEAE-644F-4196-9C0F-6019220ED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1" y="99419"/>
            <a:ext cx="8991600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Anxiety: supporting pupils, staff and parents.</a:t>
            </a:r>
            <a:endParaRPr lang="en-GB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61A74B3-E247-44D4-8C48-FAE8E205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8F7F4B0A-110E-4ECB-AA5C-6A6A24171EB0">
            <a:extLst>
              <a:ext uri="{FF2B5EF4-FFF2-40B4-BE49-F238E27FC236}">
                <a16:creationId xmlns:a16="http://schemas.microsoft.com/office/drawing/2014/main" xmlns="" id="{4B512F24-7EB6-4CB2-B06E-F091DA9E5BC7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3464" r="12871" b="16420"/>
          <a:stretch>
            <a:fillRect/>
          </a:stretch>
        </p:blipFill>
        <p:spPr bwMode="auto">
          <a:xfrm>
            <a:off x="6338246" y="5208090"/>
            <a:ext cx="2550256" cy="14643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F496AC-D76E-4470-9636-4730AE6E8135}"/>
              </a:ext>
            </a:extLst>
          </p:cNvPr>
          <p:cNvSpPr txBox="1"/>
          <p:nvPr/>
        </p:nvSpPr>
        <p:spPr>
          <a:xfrm>
            <a:off x="1227438" y="5940280"/>
            <a:ext cx="300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scalveley@aol.com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211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41704D-6BAE-42F5-AB70-BAB0F8B2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35416" r="31485" b="15278"/>
          <a:stretch/>
        </p:blipFill>
        <p:spPr>
          <a:xfrm>
            <a:off x="2109828" y="904875"/>
            <a:ext cx="7867433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06968" y="416834"/>
            <a:ext cx="10364407" cy="9924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My Stress Bucket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endParaRPr lang="en-GB" altLang="en-US" sz="2400" dirty="0"/>
          </a:p>
          <a:p>
            <a:pPr marL="0" indent="0">
              <a:buNone/>
              <a:defRPr/>
            </a:pPr>
            <a:r>
              <a:rPr lang="en-GB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What stressors pour in?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How do I cope?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How do I know when its nearly full?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What happens when it overflows?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9427" y="0"/>
            <a:ext cx="4165570" cy="449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6333" y="1494661"/>
            <a:ext cx="45166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Think about your own bucket</a:t>
            </a:r>
            <a:endParaRPr lang="en-GB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B7252B-73CF-4470-BB86-C20C8CE9BC2C}"/>
              </a:ext>
            </a:extLst>
          </p:cNvPr>
          <p:cNvSpPr txBox="1"/>
          <p:nvPr/>
        </p:nvSpPr>
        <p:spPr>
          <a:xfrm>
            <a:off x="8921578" y="1409237"/>
            <a:ext cx="1466336" cy="6436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97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xmlns="" id="{FB8D7A72-80B2-47BE-885C-18FB00606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183" y="1478603"/>
            <a:ext cx="5369634" cy="515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666E17-7909-4201-B527-CE36F3BEF04A}"/>
              </a:ext>
            </a:extLst>
          </p:cNvPr>
          <p:cNvSpPr/>
          <p:nvPr/>
        </p:nvSpPr>
        <p:spPr>
          <a:xfrm>
            <a:off x="-112396" y="146313"/>
            <a:ext cx="12416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Taking back control/ moving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forward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61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4F8CC03E-B689-4E20-97FF-140C6A789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99845"/>
            <a:ext cx="6991350" cy="5314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4E037B-D06F-4FBC-87DC-C59D22850A8C}"/>
              </a:ext>
            </a:extLst>
          </p:cNvPr>
          <p:cNvSpPr txBox="1"/>
          <p:nvPr/>
        </p:nvSpPr>
        <p:spPr>
          <a:xfrm>
            <a:off x="1005840" y="152400"/>
            <a:ext cx="837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Maslow’s hierarchy of needs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8336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074AF39-DA7F-4C30-A38F-3C1DB36D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6" t="11370" r="20938" b="7340"/>
          <a:stretch/>
        </p:blipFill>
        <p:spPr>
          <a:xfrm>
            <a:off x="333375" y="361950"/>
            <a:ext cx="7943850" cy="5572125"/>
          </a:xfrm>
          <a:prstGeom prst="rect">
            <a:avLst/>
          </a:prstGeom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B5AEAA4B-ADFD-445D-B0AB-691638AE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361950"/>
            <a:ext cx="3700992" cy="146275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A5A7575-9440-46FC-BCE1-F577B98C2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50" b="31944"/>
          <a:stretch/>
        </p:blipFill>
        <p:spPr>
          <a:xfrm>
            <a:off x="8610601" y="3969875"/>
            <a:ext cx="3114478" cy="25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2A0FE96-50E7-4CDB-A529-8A82124DD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286" r="19531" b="7062"/>
          <a:stretch/>
        </p:blipFill>
        <p:spPr>
          <a:xfrm>
            <a:off x="1933574" y="438151"/>
            <a:ext cx="7877176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39EB-3CFD-4F04-BCE6-AA59576824C4}"/>
              </a:ext>
            </a:extLst>
          </p:cNvPr>
          <p:cNvSpPr txBox="1"/>
          <p:nvPr/>
        </p:nvSpPr>
        <p:spPr>
          <a:xfrm>
            <a:off x="4445876" y="4960883"/>
            <a:ext cx="66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D7D3C7-7C4A-4B57-B145-DDFB8524B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6" t="13738" r="43343" b="31014"/>
          <a:stretch/>
        </p:blipFill>
        <p:spPr>
          <a:xfrm>
            <a:off x="7751379" y="421087"/>
            <a:ext cx="2400603" cy="2952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BC8B2-A174-4153-82C3-3CA93C97E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9" t="13120" r="31818" b="8131"/>
          <a:stretch/>
        </p:blipFill>
        <p:spPr>
          <a:xfrm>
            <a:off x="5494638" y="80610"/>
            <a:ext cx="2352709" cy="291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7D5888-33DD-4BF2-8652-01CD9A01BA82}"/>
              </a:ext>
            </a:extLst>
          </p:cNvPr>
          <p:cNvSpPr txBox="1"/>
          <p:nvPr/>
        </p:nvSpPr>
        <p:spPr>
          <a:xfrm>
            <a:off x="1023917" y="415961"/>
            <a:ext cx="3532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Resources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CC8CD0-87A2-4572-B1CA-F9278A6FC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6" t="13520" r="38065" b="21550"/>
          <a:stretch/>
        </p:blipFill>
        <p:spPr>
          <a:xfrm>
            <a:off x="10053216" y="3816200"/>
            <a:ext cx="2007333" cy="280893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31593C9B-B57E-4654-9213-344F60F48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824" y="3690702"/>
            <a:ext cx="2007333" cy="293443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B992D2A-F9B6-4060-AFA1-F6D38B786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450" y="1667352"/>
            <a:ext cx="3442945" cy="3268906"/>
          </a:xfrm>
          <a:prstGeom prst="rect">
            <a:avLst/>
          </a:prstGeom>
        </p:spPr>
      </p:pic>
      <p:pic>
        <p:nvPicPr>
          <p:cNvPr id="7" name="Picture 6" descr="1487242669975_PastedImage">
            <a:extLst>
              <a:ext uri="{FF2B5EF4-FFF2-40B4-BE49-F238E27FC236}">
                <a16:creationId xmlns:a16="http://schemas.microsoft.com/office/drawing/2014/main" xmlns="" id="{542AA73C-0CBE-49B4-8235-2642B7C5783A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44" y="1662651"/>
            <a:ext cx="2576492" cy="205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4C80AF-E69C-4E39-9317-79EF8D6C78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531" t="19305" r="38555" b="22277"/>
          <a:stretch/>
        </p:blipFill>
        <p:spPr>
          <a:xfrm>
            <a:off x="5273112" y="3296629"/>
            <a:ext cx="2219713" cy="33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6F0EB6-743B-481F-BF6D-ED9D2CE13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0" t="13738" r="55696" b="41993"/>
          <a:stretch/>
        </p:blipFill>
        <p:spPr>
          <a:xfrm>
            <a:off x="4552771" y="1046475"/>
            <a:ext cx="5792065" cy="5284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5211DE-B194-424C-86A6-C430DC98F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9" t="14009" r="41328" b="15278"/>
          <a:stretch/>
        </p:blipFill>
        <p:spPr>
          <a:xfrm>
            <a:off x="537476" y="246375"/>
            <a:ext cx="3438525" cy="48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5D2D844C-AB64-4A03-80BE-33212E61D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CAAD0E9B-89C2-4268-98B4-BA7BFFF2C7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0">
            <a:extLst>
              <a:ext uri="{FF2B5EF4-FFF2-40B4-BE49-F238E27FC236}">
                <a16:creationId xmlns:a16="http://schemas.microsoft.com/office/drawing/2014/main" xmlns="" id="{1653AB08-C531-42A8-AA8D-C2ABAE87CC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xmlns="" id="{72E47EEC-33C8-4EC3-8BFC-BB02B4171F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xmlns="" id="{A8BC9CC6-50D5-4C61-9EDE-315A1B5F1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0" name="Rectangle 16">
            <a:extLst>
              <a:ext uri="{FF2B5EF4-FFF2-40B4-BE49-F238E27FC236}">
                <a16:creationId xmlns:a16="http://schemas.microsoft.com/office/drawing/2014/main" xmlns="" id="{CED2641B-4430-4CF4-89AB-3FADDD630F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18">
            <a:extLst>
              <a:ext uri="{FF2B5EF4-FFF2-40B4-BE49-F238E27FC236}">
                <a16:creationId xmlns:a16="http://schemas.microsoft.com/office/drawing/2014/main" xmlns="" id="{C28D0172-F2E0-4763-9C35-F02266495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0">
            <a:extLst>
              <a:ext uri="{FF2B5EF4-FFF2-40B4-BE49-F238E27FC236}">
                <a16:creationId xmlns:a16="http://schemas.microsoft.com/office/drawing/2014/main" xmlns="" id="{DF6FB2B2-CE21-407F-B22E-302DADC2C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xmlns="" id="{9F2851FB-E841-4509-8A6D-A416376EA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7F2CB-E018-4D5A-AC5C-AFBFAE6503B4}"/>
              </a:ext>
            </a:extLst>
          </p:cNvPr>
          <p:cNvSpPr txBox="1"/>
          <p:nvPr/>
        </p:nvSpPr>
        <p:spPr>
          <a:xfrm>
            <a:off x="965505" y="623571"/>
            <a:ext cx="10260990" cy="352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2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Pupils: resources to support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Social and Emotional Aspects</a:t>
            </a:r>
          </a:p>
        </p:txBody>
      </p:sp>
    </p:spTree>
    <p:extLst>
      <p:ext uri="{BB962C8B-B14F-4D97-AF65-F5344CB8AC3E}">
        <p14:creationId xmlns:p14="http://schemas.microsoft.com/office/powerpoint/2010/main" val="405487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94FC8B-8CD2-407F-94F1-9C71F5AEC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ABC971-8D40-4A4F-AC60-28B917278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9C04DC5-313B-4FE4-B868-5672A3764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1AE23E-90C9-4963-96E2-8DADBFC3BC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F93E90-4379-4AAC-B021-E5FA6D97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9FDD08-42D8-4AFF-90E5-5DAA5BC4CB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85B8CB-6260-401C-BD51-6686D4E7C0EB}"/>
              </a:ext>
            </a:extLst>
          </p:cNvPr>
          <p:cNvSpPr txBox="1"/>
          <p:nvPr/>
        </p:nvSpPr>
        <p:spPr>
          <a:xfrm>
            <a:off x="1154955" y="1447800"/>
            <a:ext cx="4752399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impact of coronavirus pandemic on children’s mental health and well-being.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897D890B-9AFB-4A90-9960-C92E65728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8ED2387-9C78-40F9-B794-A735DCB3AB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477FCF5B-12FA-4ED2-B449-20BD744A7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780B2A6-1181-456F-8B6E-AD86960CD0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34F8D8-BCA0-4A54-BF0B-BF18D131AC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313" t="23778" r="28026" b="40888"/>
          <a:stretch/>
        </p:blipFill>
        <p:spPr>
          <a:xfrm>
            <a:off x="6834461" y="659073"/>
            <a:ext cx="3396690" cy="53321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029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ing and Technology | Riding the wave of the futur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305199"/>
            <a:ext cx="8330135" cy="62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1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5D5AA8-773B-469A-8802-9645A4DC9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AE700AA-E1C5-4BFC-AB5F-DFE2A34A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323" y="1196688"/>
            <a:ext cx="7471267" cy="5192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AF42C-C556-454E-B2D3-2C917CB81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226C1-2AFA-4348-8CDB-18A2EA72BEB7}"/>
              </a:ext>
            </a:extLst>
          </p:cNvPr>
          <p:cNvSpPr/>
          <p:nvPr/>
        </p:nvSpPr>
        <p:spPr>
          <a:xfrm>
            <a:off x="3135798" y="182846"/>
            <a:ext cx="5626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Share your worries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EBF342A4-3A4E-4401-B808-FE630B3D3CD3}"/>
              </a:ext>
            </a:extLst>
          </p:cNvPr>
          <p:cNvSpPr/>
          <p:nvPr/>
        </p:nvSpPr>
        <p:spPr>
          <a:xfrm>
            <a:off x="9703677" y="493986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2EEAF6EB-F139-4444-8559-38ABB975679E}"/>
              </a:ext>
            </a:extLst>
          </p:cNvPr>
          <p:cNvSpPr/>
          <p:nvPr/>
        </p:nvSpPr>
        <p:spPr>
          <a:xfrm>
            <a:off x="1573924" y="343346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D18B3D3F-78CF-4B5F-BF99-A053D64BA529}"/>
              </a:ext>
            </a:extLst>
          </p:cNvPr>
          <p:cNvSpPr/>
          <p:nvPr/>
        </p:nvSpPr>
        <p:spPr>
          <a:xfrm>
            <a:off x="1573924" y="9233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72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4B712E-6BBF-4241-BAB7-D7E064B173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22F3D4E-E5F5-4623-B278-D7E30BEF9D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D8E440FC-C6D0-4492-88F4-019323BD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29245"/>
            <a:ext cx="5134516" cy="519951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B7F5E51-5BF8-4198-AD70-78D94F3A94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74979"/>
            <a:ext cx="5458121" cy="589788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6245" t="41951" r="48722" b="11269"/>
          <a:stretch/>
        </p:blipFill>
        <p:spPr>
          <a:xfrm>
            <a:off x="6423321" y="1495618"/>
            <a:ext cx="5134516" cy="38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2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330" y="416581"/>
            <a:ext cx="9511085" cy="220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What’s on your child’s  mind?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rain &lt;strong&gt;Head&lt;/strong&gt; Science · Free vector graphic on Pixaba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9"/>
          <a:stretch/>
        </p:blipFill>
        <p:spPr>
          <a:xfrm>
            <a:off x="-258057" y="2987294"/>
            <a:ext cx="3507743" cy="3628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8842" y="5348203"/>
            <a:ext cx="262573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32" dirty="0"/>
          </a:p>
        </p:txBody>
      </p:sp>
      <p:pic>
        <p:nvPicPr>
          <p:cNvPr id="4" name="Picture 3" descr="Apr 30, 20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" y="109728"/>
            <a:ext cx="3507743" cy="2383903"/>
          </a:xfrm>
          <a:prstGeom prst="rect">
            <a:avLst/>
          </a:prstGeom>
        </p:spPr>
      </p:pic>
      <p:pic>
        <p:nvPicPr>
          <p:cNvPr id="14" name="Picture 13" descr="Opinion Forum » What Me &lt;strong&gt;Worry&lt;/strong&gt;?: Why Worrying Does Mor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40" y="4207316"/>
            <a:ext cx="2928037" cy="251238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xmlns="" id="{E842808F-D8AC-4E49-9156-BBCC5988D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97797" y="895998"/>
            <a:ext cx="3749119" cy="53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423" y="182027"/>
            <a:ext cx="7800303" cy="992403"/>
          </a:xfrm>
        </p:spPr>
        <p:txBody>
          <a:bodyPr>
            <a:normAutofit/>
          </a:bodyPr>
          <a:lstStyle/>
          <a:p>
            <a:r>
              <a:rPr lang="en-GB" dirty="0"/>
              <a:t>          How am I feeling today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1" y="1430066"/>
            <a:ext cx="3613182" cy="51114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3" y="1430066"/>
            <a:ext cx="3866768" cy="5009018"/>
          </a:xfrm>
          <a:prstGeom prst="rect">
            <a:avLst/>
          </a:prstGeom>
        </p:spPr>
      </p:pic>
      <p:pic>
        <p:nvPicPr>
          <p:cNvPr id="7" name="Picture 6" descr="emsutopia - 3Teztob's animal farm p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33" y="0"/>
            <a:ext cx="1713492" cy="1713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2241" t="41692" r="18893" b="14044"/>
          <a:stretch/>
        </p:blipFill>
        <p:spPr>
          <a:xfrm>
            <a:off x="9573491" y="3033748"/>
            <a:ext cx="2452255" cy="34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2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58561" y="89970"/>
            <a:ext cx="9275885" cy="822777"/>
          </a:xfrm>
        </p:spPr>
        <p:txBody>
          <a:bodyPr>
            <a:normAutofit/>
          </a:bodyPr>
          <a:lstStyle/>
          <a:p>
            <a:r>
              <a:rPr lang="en-GB" dirty="0"/>
              <a:t>   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Lost  for  words ? 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585787" y="1395187"/>
            <a:ext cx="802249" cy="1787964"/>
          </a:xfrm>
        </p:spPr>
        <p:txBody>
          <a:bodyPr/>
          <a:lstStyle/>
          <a:p>
            <a:r>
              <a:rPr lang="en-GB" dirty="0"/>
              <a:t>Skeleton</a:t>
            </a:r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/>
          <a:srcRect l="40381" t="36437" r="39792" b="28994"/>
          <a:stretch/>
        </p:blipFill>
        <p:spPr>
          <a:xfrm rot="5400000">
            <a:off x="7584976" y="1607969"/>
            <a:ext cx="3546043" cy="3666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5070" y="2041622"/>
            <a:ext cx="1175456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rgbClr val="535353"/>
                </a:solidFill>
                <a:sym typeface="Gill Sans Light"/>
              </a:rPr>
              <a:t>worried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4924" y="2440872"/>
            <a:ext cx="1202801" cy="728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chemeClr val="bg1"/>
                </a:solidFill>
              </a:rPr>
              <a:t>o</a:t>
            </a:r>
            <a:r>
              <a:rPr lang="en-GB" sz="2200" dirty="0">
                <a:solidFill>
                  <a:schemeClr val="bg1"/>
                </a:solidFill>
                <a:sym typeface="Gill Sans Light"/>
              </a:rPr>
              <a:t>n edge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5070" y="3186749"/>
            <a:ext cx="1316182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rgbClr val="535353"/>
                </a:solidFill>
                <a:sym typeface="Gill Sans Light"/>
              </a:rPr>
              <a:t>panicky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1130" y="2682536"/>
            <a:ext cx="117545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rgbClr val="535353"/>
                </a:solidFill>
                <a:sym typeface="Gill Sans Light"/>
              </a:rPr>
              <a:t>trapped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2286" y="3707049"/>
            <a:ext cx="117545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rgbClr val="535353"/>
                </a:solidFill>
                <a:sym typeface="Gill Sans Light"/>
              </a:rPr>
              <a:t>nervous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70526" y="3807761"/>
            <a:ext cx="1096059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200" dirty="0">
                <a:solidFill>
                  <a:srgbClr val="535353"/>
                </a:solidFill>
                <a:sym typeface="Gill Sans Light"/>
              </a:rPr>
              <a:t>restless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35796" y="4359853"/>
            <a:ext cx="1034730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500" dirty="0">
                <a:solidFill>
                  <a:srgbClr val="535353"/>
                </a:solidFill>
                <a:sym typeface="Gill Sans Light"/>
              </a:rPr>
              <a:t>tense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7591" y="4940990"/>
            <a:ext cx="6471139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2200" dirty="0">
              <a:solidFill>
                <a:srgbClr val="535353"/>
              </a:solidFill>
              <a:sym typeface="Gill Sans Light"/>
            </a:endParaRPr>
          </a:p>
          <a:p>
            <a:pPr algn="ctr" defTabSz="412750" hangingPunct="0"/>
            <a:r>
              <a:rPr lang="en-GB" sz="2200" dirty="0">
                <a:solidFill>
                  <a:schemeClr val="tx1">
                    <a:lumMod val="95000"/>
                  </a:schemeClr>
                </a:solidFill>
                <a:sym typeface="Gill Sans Light"/>
              </a:rPr>
              <a:t>Which of the following words do you </a:t>
            </a:r>
          </a:p>
          <a:p>
            <a:pPr algn="ctr" defTabSz="412750" hangingPunct="0"/>
            <a:r>
              <a:rPr lang="en-GB" sz="2200" dirty="0">
                <a:solidFill>
                  <a:schemeClr val="tx1">
                    <a:lumMod val="95000"/>
                  </a:schemeClr>
                </a:solidFill>
                <a:sym typeface="Gill Sans Light"/>
              </a:rPr>
              <a:t>associate with your anxiety?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9447" y="895133"/>
            <a:ext cx="2758294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GB" sz="2700" b="1" dirty="0">
                <a:solidFill>
                  <a:srgbClr val="535353"/>
                </a:solidFill>
                <a:sym typeface="Gill Sans Light"/>
              </a:rPr>
              <a:t>               </a:t>
            </a:r>
            <a:r>
              <a:rPr lang="en-GB" sz="2700" b="1" dirty="0">
                <a:sym typeface="Gill Sans Light"/>
              </a:rPr>
              <a:t>Activity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543156" y="2676526"/>
            <a:ext cx="26212800" cy="196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Image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r="-1" b="7848"/>
          <a:stretch>
            <a:fillRect/>
          </a:stretch>
        </p:blipFill>
        <p:spPr bwMode="auto">
          <a:xfrm rot="5400000">
            <a:off x="2145945" y="2134936"/>
            <a:ext cx="4955323" cy="3475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9479" t="17781" r="70252" b="54353"/>
          <a:stretch/>
        </p:blipFill>
        <p:spPr>
          <a:xfrm>
            <a:off x="167489" y="159917"/>
            <a:ext cx="1986047" cy="30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84608"/>
      </p:ext>
    </p:extLst>
  </p:cSld>
  <p:clrMapOvr>
    <a:masterClrMapping/>
  </p:clrMapOvr>
  <p:transition xmlns:p14="http://schemas.microsoft.com/office/powerpoint/2010/main"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CBACF0-5F1D-4A02-8D63-6138A8C0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9" t="13472" r="40313" b="14861"/>
          <a:stretch/>
        </p:blipFill>
        <p:spPr>
          <a:xfrm>
            <a:off x="466724" y="523874"/>
            <a:ext cx="4105275" cy="5663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B6CCA7-A141-4FF5-A257-6E422ABEC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69" t="13333" r="40703" b="15416"/>
          <a:stretch/>
        </p:blipFill>
        <p:spPr>
          <a:xfrm>
            <a:off x="6278252" y="682902"/>
            <a:ext cx="3514725" cy="488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136351-6801-4BE2-BBE6-AD4C763E62F4}"/>
              </a:ext>
            </a:extLst>
          </p:cNvPr>
          <p:cNvSpPr txBox="1"/>
          <p:nvPr/>
        </p:nvSpPr>
        <p:spPr>
          <a:xfrm>
            <a:off x="6278252" y="5934670"/>
            <a:ext cx="580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https://mentallyhealthyschools.org.uk/media/2022/anxiety-thermometer.pdf</a:t>
            </a:r>
          </a:p>
        </p:txBody>
      </p:sp>
    </p:spTree>
    <p:extLst>
      <p:ext uri="{BB962C8B-B14F-4D97-AF65-F5344CB8AC3E}">
        <p14:creationId xmlns:p14="http://schemas.microsoft.com/office/powerpoint/2010/main" val="25407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757678b-e473-4eac-9d00-786d52dff1e5@eurprd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4782" r="11651" b="10661"/>
          <a:stretch/>
        </p:blipFill>
        <p:spPr bwMode="auto">
          <a:xfrm>
            <a:off x="1136447" y="259293"/>
            <a:ext cx="8866910" cy="58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C4BCD-AA17-4B65-8AB6-2B2A49C10314}"/>
              </a:ext>
            </a:extLst>
          </p:cNvPr>
          <p:cNvSpPr txBox="1"/>
          <p:nvPr/>
        </p:nvSpPr>
        <p:spPr>
          <a:xfrm>
            <a:off x="2660822" y="60727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https://mentallyhealthyschools.org.uk/media/2046/resilience-ladder.pdf</a:t>
            </a:r>
          </a:p>
        </p:txBody>
      </p:sp>
    </p:spTree>
    <p:extLst>
      <p:ext uri="{BB962C8B-B14F-4D97-AF65-F5344CB8AC3E}">
        <p14:creationId xmlns:p14="http://schemas.microsoft.com/office/powerpoint/2010/main" val="310060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xmlns="" id="{4A435EC7-0D55-4FBA-8896-2DB73522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6" y="207264"/>
            <a:ext cx="3921420" cy="5373902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01BA122-062D-404A-B382-F9563FC5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44" y="1065935"/>
            <a:ext cx="3734282" cy="4896231"/>
          </a:xfrm>
          <a:prstGeom prst="rect">
            <a:avLst/>
          </a:prstGeom>
        </p:spPr>
      </p:pic>
      <p:pic>
        <p:nvPicPr>
          <p:cNvPr id="17" name="Picture 16" descr="Diagram, text&#10;&#10;Description automatically generated">
            <a:extLst>
              <a:ext uri="{FF2B5EF4-FFF2-40B4-BE49-F238E27FC236}">
                <a16:creationId xmlns:a16="http://schemas.microsoft.com/office/drawing/2014/main" xmlns="" id="{0BADA6F1-B52C-4044-BA57-FEF009B96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194" y="1809749"/>
            <a:ext cx="3567618" cy="4791075"/>
          </a:xfrm>
          <a:prstGeom prst="rect">
            <a:avLst/>
          </a:prstGeom>
        </p:spPr>
      </p:pic>
      <p:pic>
        <p:nvPicPr>
          <p:cNvPr id="30" name="Content Placeholder 5">
            <a:extLst>
              <a:ext uri="{FF2B5EF4-FFF2-40B4-BE49-F238E27FC236}">
                <a16:creationId xmlns:a16="http://schemas.microsoft.com/office/drawing/2014/main" xmlns="" id="{51B886AE-2647-43FF-9C1A-88A12F3B6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81" t="36437" r="39792" b="28994"/>
          <a:stretch/>
        </p:blipFill>
        <p:spPr>
          <a:xfrm rot="5400000">
            <a:off x="15360279" y="3406262"/>
            <a:ext cx="7092086" cy="69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43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B3CEA1-88D9-42FB-88ED-1E9807FE6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xmlns="" id="{8B4E341F-3C8D-4911-8D2D-90D20618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207093"/>
            <a:ext cx="10905066" cy="44438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6C928E-4252-4F33-8C34-E50A12A31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1646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63EE0D73-20A2-4DA2-AB52-43DAB4543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8" t="28039" r="30074" b="27647"/>
          <a:stretch/>
        </p:blipFill>
        <p:spPr>
          <a:xfrm>
            <a:off x="0" y="1909896"/>
            <a:ext cx="10088857" cy="484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ED2B7D-2585-4815-B190-297DDA709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21" t="15082" r="42090" b="17159"/>
          <a:stretch/>
        </p:blipFill>
        <p:spPr>
          <a:xfrm>
            <a:off x="9984258" y="3353534"/>
            <a:ext cx="2207742" cy="3440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EFB5D1-0581-4E44-A560-5016134923C4}"/>
              </a:ext>
            </a:extLst>
          </p:cNvPr>
          <p:cNvSpPr txBox="1"/>
          <p:nvPr/>
        </p:nvSpPr>
        <p:spPr>
          <a:xfrm>
            <a:off x="3048000" y="32341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Useful resources</a:t>
            </a:r>
            <a:endParaRPr lang="en-GB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C19CA0-9B18-4DC6-B795-11D60A50293B}"/>
              </a:ext>
            </a:extLst>
          </p:cNvPr>
          <p:cNvSpPr txBox="1"/>
          <p:nvPr/>
        </p:nvSpPr>
        <p:spPr>
          <a:xfrm>
            <a:off x="924560" y="51129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Useful resources</a:t>
            </a:r>
            <a:endParaRPr lang="en-GB" sz="4400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E8989B0B-5E64-4DF8-B4FC-254909A1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54" t="16216" r="37703" b="21562"/>
          <a:stretch/>
        </p:blipFill>
        <p:spPr>
          <a:xfrm>
            <a:off x="9725405" y="0"/>
            <a:ext cx="2466595" cy="33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033EA5-5FA6-4E71-A5BC-494306669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1" t="12838" r="23940" b="16377"/>
          <a:stretch/>
        </p:blipFill>
        <p:spPr>
          <a:xfrm>
            <a:off x="1798983" y="904461"/>
            <a:ext cx="8219661" cy="53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7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683" t="39657" r="16422" b="8880"/>
          <a:stretch/>
        </p:blipFill>
        <p:spPr>
          <a:xfrm>
            <a:off x="2662945" y="358144"/>
            <a:ext cx="6851823" cy="3205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" t="15569" r="11314"/>
          <a:stretch/>
        </p:blipFill>
        <p:spPr>
          <a:xfrm>
            <a:off x="4762791" y="3771900"/>
            <a:ext cx="5176911" cy="2764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6937" r="31696"/>
          <a:stretch/>
        </p:blipFill>
        <p:spPr>
          <a:xfrm rot="5400000">
            <a:off x="2196452" y="3918742"/>
            <a:ext cx="2688225" cy="2471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5583" t="21583" r="42122" b="38547"/>
          <a:stretch/>
        </p:blipFill>
        <p:spPr>
          <a:xfrm>
            <a:off x="9720263" y="672757"/>
            <a:ext cx="2247699" cy="2259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8993" t="56814" r="69110" b="14842"/>
          <a:stretch/>
        </p:blipFill>
        <p:spPr>
          <a:xfrm>
            <a:off x="9939702" y="3771900"/>
            <a:ext cx="2343514" cy="2812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" y="3827649"/>
            <a:ext cx="2062033" cy="2709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E6CD4A-0CAB-44FF-B225-E59BDD9C5F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6991" r="15789" b="33879"/>
          <a:stretch/>
        </p:blipFill>
        <p:spPr>
          <a:xfrm>
            <a:off x="224038" y="365306"/>
            <a:ext cx="2173114" cy="322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D8DC26-726D-49E2-9929-5A7512D9529D}"/>
              </a:ext>
            </a:extLst>
          </p:cNvPr>
          <p:cNvSpPr txBox="1"/>
          <p:nvPr/>
        </p:nvSpPr>
        <p:spPr>
          <a:xfrm>
            <a:off x="4950941" y="672757"/>
            <a:ext cx="2267979" cy="6700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834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7F2CB-E018-4D5A-AC5C-AFBFAE6503B4}"/>
              </a:ext>
            </a:extLst>
          </p:cNvPr>
          <p:cNvSpPr txBox="1"/>
          <p:nvPr/>
        </p:nvSpPr>
        <p:spPr>
          <a:xfrm>
            <a:off x="965505" y="623571"/>
            <a:ext cx="10260990" cy="352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3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Parents: resources to support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Social and Emotional Aspects</a:t>
            </a:r>
          </a:p>
        </p:txBody>
      </p:sp>
    </p:spTree>
    <p:extLst>
      <p:ext uri="{BB962C8B-B14F-4D97-AF65-F5344CB8AC3E}">
        <p14:creationId xmlns:p14="http://schemas.microsoft.com/office/powerpoint/2010/main" val="3422573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0FA240-CB1C-4D5F-B6F9-0B70EC6C22C6}"/>
              </a:ext>
            </a:extLst>
          </p:cNvPr>
          <p:cNvSpPr txBox="1"/>
          <p:nvPr/>
        </p:nvSpPr>
        <p:spPr>
          <a:xfrm>
            <a:off x="309227" y="787638"/>
            <a:ext cx="6791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https://www.childline.org.uk/toolbox/games/balloon/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2A7C7D-AE52-40D7-A320-EEE833C7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7698" r="36134" b="35670"/>
          <a:stretch/>
        </p:blipFill>
        <p:spPr>
          <a:xfrm>
            <a:off x="309227" y="1544450"/>
            <a:ext cx="5701049" cy="4672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280474-9216-4594-910B-607289098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90" t="9584" r="20349" b="19027"/>
          <a:stretch/>
        </p:blipFill>
        <p:spPr>
          <a:xfrm>
            <a:off x="6743752" y="1964896"/>
            <a:ext cx="4929471" cy="42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9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1">
            <a:extLst>
              <a:ext uri="{FF2B5EF4-FFF2-40B4-BE49-F238E27FC236}">
                <a16:creationId xmlns:a16="http://schemas.microsoft.com/office/drawing/2014/main" xmlns="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xmlns="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5">
            <a:extLst>
              <a:ext uri="{FF2B5EF4-FFF2-40B4-BE49-F238E27FC236}">
                <a16:creationId xmlns:a16="http://schemas.microsoft.com/office/drawing/2014/main" xmlns="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17">
            <a:extLst>
              <a:ext uri="{FF2B5EF4-FFF2-40B4-BE49-F238E27FC236}">
                <a16:creationId xmlns:a16="http://schemas.microsoft.com/office/drawing/2014/main" xmlns="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xmlns="" id="{7B0A5210-2F29-4D85-A400-9C79B13FC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xmlns="" id="{B0611BBE-2B4A-4DA2-B8A9-CD877B876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6B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xmlns="" id="{7C34D694-832C-48FA-BDC6-3AB302424B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2" r="1" b="662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1091950-5655-45D2-858E-FE8CBE07C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9932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Track your mood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088" y="2659222"/>
            <a:ext cx="4281212" cy="32109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248" y="2659220"/>
            <a:ext cx="4281211" cy="3210909"/>
          </a:xfr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019A9524-2CAD-4ED3-B58C-595AFA883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63" y="0"/>
            <a:ext cx="2036555" cy="25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Talk time is a specific time in the day that you can set aside to share your worries. This isn’t about spending time worrying for the sake of it:</a:t>
            </a:r>
          </a:p>
          <a:p>
            <a:r>
              <a:rPr lang="en-GB" dirty="0"/>
              <a:t>Identify what is worrying you.</a:t>
            </a:r>
          </a:p>
          <a:p>
            <a:r>
              <a:rPr lang="en-GB" dirty="0"/>
              <a:t>Identifying what you can do to address your worries.</a:t>
            </a:r>
          </a:p>
        </p:txBody>
      </p:sp>
      <p:pic>
        <p:nvPicPr>
          <p:cNvPr id="5" name="Picture 4" descr="Free vector graphic: Chemical Reaction, Experiment - Fre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38" y="3433318"/>
            <a:ext cx="2781996" cy="3105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494" t="35612" r="63403" b="48372"/>
          <a:stretch/>
        </p:blipFill>
        <p:spPr>
          <a:xfrm>
            <a:off x="7865200" y="2375939"/>
            <a:ext cx="1186327" cy="1057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16D98F-69CA-4544-875D-54AD8E663354}"/>
              </a:ext>
            </a:extLst>
          </p:cNvPr>
          <p:cNvPicPr/>
          <p:nvPr/>
        </p:nvPicPr>
        <p:blipFill rotWithShape="1">
          <a:blip r:embed="rId4"/>
          <a:srcRect l="11082" t="40096" r="49033" b="20067"/>
          <a:stretch/>
        </p:blipFill>
        <p:spPr>
          <a:xfrm>
            <a:off x="293191" y="4216328"/>
            <a:ext cx="5146352" cy="24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39256"/>
      </p:ext>
    </p:extLst>
  </p:cSld>
  <p:clrMapOvr>
    <a:masterClrMapping/>
  </p:clrMapOvr>
  <p:transition xmlns:p14="http://schemas.microsoft.com/office/powerpoint/2010/main"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’t Take Away My Memory Theater | Writings and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34" y="1153221"/>
            <a:ext cx="5397292" cy="5397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290" y="400770"/>
            <a:ext cx="848526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27" dirty="0"/>
              <a:t>The Worry Shelf- prioritize your worries</a:t>
            </a:r>
          </a:p>
        </p:txBody>
      </p:sp>
      <p:pic>
        <p:nvPicPr>
          <p:cNvPr id="4" name="Picture 3" descr="Category:&lt;strong&gt;Traffic light&lt;/strong&gt; icons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87" y="1850105"/>
            <a:ext cx="3854674" cy="385467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B25B97B6-E98D-4B5B-885C-D986A19C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9" y="4537597"/>
            <a:ext cx="1650996" cy="21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4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43" t="17776" r="44484" b="7540"/>
          <a:stretch/>
        </p:blipFill>
        <p:spPr>
          <a:xfrm>
            <a:off x="1625488" y="401634"/>
            <a:ext cx="3837041" cy="5759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6911605" y="483852"/>
            <a:ext cx="3803172" cy="4196603"/>
            <a:chOff x="6052020" y="1527994"/>
            <a:chExt cx="4194054" cy="4627921"/>
          </a:xfrm>
        </p:grpSpPr>
        <p:pic>
          <p:nvPicPr>
            <p:cNvPr id="6" name="Picture 5" descr="YW in Excellence - A Little Tipsy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020" y="1527994"/>
              <a:ext cx="4194054" cy="462792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8111613" y="1954919"/>
              <a:ext cx="0" cy="37460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563032" y="3841954"/>
              <a:ext cx="321514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374991" y="4693829"/>
            <a:ext cx="4448795" cy="53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2" dirty="0"/>
              <a:t>Achievement shield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4196" y="3225128"/>
            <a:ext cx="3916536" cy="29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75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Image result for self-esteem flower"/>
          <p:cNvSpPr>
            <a:spLocks noChangeAspect="1" noChangeArrowheads="1"/>
          </p:cNvSpPr>
          <p:nvPr/>
        </p:nvSpPr>
        <p:spPr bwMode="auto">
          <a:xfrm>
            <a:off x="1307348" y="-123801"/>
            <a:ext cx="2133408" cy="16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GB" sz="1632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48" y="138196"/>
            <a:ext cx="4846633" cy="6719804"/>
          </a:xfrm>
          <a:prstGeom prst="rect">
            <a:avLst/>
          </a:prstGeom>
          <a:ln>
            <a:solidFill>
              <a:schemeClr val="accent1"/>
            </a:solidFill>
            <a:prstDash val="lg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42" y="2247372"/>
            <a:ext cx="4628592" cy="44333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5878" y="399235"/>
            <a:ext cx="3792725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90" dirty="0"/>
              <a:t>The self-esteem flower</a:t>
            </a:r>
          </a:p>
        </p:txBody>
      </p:sp>
    </p:spTree>
    <p:extLst>
      <p:ext uri="{BB962C8B-B14F-4D97-AF65-F5344CB8AC3E}">
        <p14:creationId xmlns:p14="http://schemas.microsoft.com/office/powerpoint/2010/main" val="371215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0" y="1396912"/>
            <a:ext cx="3556046" cy="4761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2423" r="12104" b="2539"/>
          <a:stretch/>
        </p:blipFill>
        <p:spPr>
          <a:xfrm>
            <a:off x="5583647" y="1274579"/>
            <a:ext cx="4910906" cy="4761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6467" y="1396912"/>
            <a:ext cx="998086" cy="3434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sz="1632" dirty="0"/>
          </a:p>
        </p:txBody>
      </p:sp>
      <p:sp>
        <p:nvSpPr>
          <p:cNvPr id="7" name="TextBox 6"/>
          <p:cNvSpPr txBox="1"/>
          <p:nvPr/>
        </p:nvSpPr>
        <p:spPr>
          <a:xfrm>
            <a:off x="9067799" y="5400931"/>
            <a:ext cx="1426753" cy="6347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sz="1632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E78DCB-C8C8-4D2D-A8DE-99F1407886C7}"/>
              </a:ext>
            </a:extLst>
          </p:cNvPr>
          <p:cNvSpPr txBox="1"/>
          <p:nvPr/>
        </p:nvSpPr>
        <p:spPr>
          <a:xfrm>
            <a:off x="5583647" y="1474900"/>
            <a:ext cx="998086" cy="5612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FC41DB-7DEE-4F28-93E5-B625711B195B}"/>
              </a:ext>
            </a:extLst>
          </p:cNvPr>
          <p:cNvSpPr txBox="1"/>
          <p:nvPr/>
        </p:nvSpPr>
        <p:spPr>
          <a:xfrm>
            <a:off x="2200275" y="228600"/>
            <a:ext cx="583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Building self-esteem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9F9970-ED17-4E4E-8E93-438993060D0E}"/>
              </a:ext>
            </a:extLst>
          </p:cNvPr>
          <p:cNvSpPr txBox="1"/>
          <p:nvPr/>
        </p:nvSpPr>
        <p:spPr>
          <a:xfrm>
            <a:off x="5583646" y="5562600"/>
            <a:ext cx="24565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32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3D82DC5C-2343-40FB-945A-D1001126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4282" r="18281" b="15400"/>
          <a:stretch/>
        </p:blipFill>
        <p:spPr>
          <a:xfrm>
            <a:off x="3987113" y="1935120"/>
            <a:ext cx="5969602" cy="4142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D5024-B031-4453-A188-3F70E29F1892}"/>
              </a:ext>
            </a:extLst>
          </p:cNvPr>
          <p:cNvSpPr txBox="1"/>
          <p:nvPr/>
        </p:nvSpPr>
        <p:spPr>
          <a:xfrm>
            <a:off x="875914" y="7807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Part 1 : Staff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25280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50BC2A-6069-4738-A727-B2F0A472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9260" r="40917" b="6963"/>
          <a:stretch/>
        </p:blipFill>
        <p:spPr>
          <a:xfrm>
            <a:off x="514865" y="1263134"/>
            <a:ext cx="4917440" cy="5059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006EA9-A83B-4398-AA0E-15333A2B3E77}"/>
              </a:ext>
            </a:extLst>
          </p:cNvPr>
          <p:cNvSpPr txBox="1"/>
          <p:nvPr/>
        </p:nvSpPr>
        <p:spPr>
          <a:xfrm>
            <a:off x="659027" y="444843"/>
            <a:ext cx="429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Relaxation Techniques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A35180-68F1-43D8-93BD-DE73F033C63E}"/>
              </a:ext>
            </a:extLst>
          </p:cNvPr>
          <p:cNvSpPr txBox="1"/>
          <p:nvPr/>
        </p:nvSpPr>
        <p:spPr>
          <a:xfrm>
            <a:off x="3146716" y="4271592"/>
            <a:ext cx="2285589" cy="20512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FE8746-A8C3-4554-9543-40D6DEF6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3056" r="32188" b="5139"/>
          <a:stretch/>
        </p:blipFill>
        <p:spPr>
          <a:xfrm>
            <a:off x="5953125" y="712589"/>
            <a:ext cx="4410076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78" y="2028470"/>
            <a:ext cx="9404723" cy="1400530"/>
          </a:xfrm>
        </p:spPr>
        <p:txBody>
          <a:bodyPr>
            <a:noAutofit/>
          </a:bodyPr>
          <a:lstStyle/>
          <a:p>
            <a:r>
              <a:rPr lang="en-GB" sz="3627" dirty="0"/>
              <a:t>My favourite resource/</a:t>
            </a:r>
            <a:br>
              <a:rPr lang="en-GB" sz="3627" dirty="0"/>
            </a:br>
            <a:r>
              <a:rPr lang="en-GB" sz="3627" dirty="0"/>
              <a:t>a workbook for you to </a:t>
            </a:r>
            <a:br>
              <a:rPr lang="en-GB" sz="3627" dirty="0"/>
            </a:br>
            <a:r>
              <a:rPr lang="en-GB" sz="3627" dirty="0"/>
              <a:t>share or your child to dip into.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04" y="1235676"/>
            <a:ext cx="2521479" cy="3211211"/>
          </a:xfrm>
        </p:spPr>
      </p:pic>
      <p:sp>
        <p:nvSpPr>
          <p:cNvPr id="6" name="Rectangle 5"/>
          <p:cNvSpPr/>
          <p:nvPr/>
        </p:nvSpPr>
        <p:spPr>
          <a:xfrm>
            <a:off x="8203524" y="5132220"/>
            <a:ext cx="134524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27" dirty="0"/>
              <a:t>£8.99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41BAA6-11F8-4CF2-827E-5B991BF9BB75}"/>
              </a:ext>
            </a:extLst>
          </p:cNvPr>
          <p:cNvSpPr txBox="1"/>
          <p:nvPr/>
        </p:nvSpPr>
        <p:spPr>
          <a:xfrm>
            <a:off x="247650" y="5132220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available now, The </a:t>
            </a:r>
            <a:r>
              <a:rPr lang="en-US" dirty="0" err="1"/>
              <a:t>Unworry</a:t>
            </a:r>
            <a:r>
              <a:rPr lang="en-US" dirty="0"/>
              <a:t> Doodle Book £6.99 and</a:t>
            </a:r>
          </a:p>
          <a:p>
            <a:r>
              <a:rPr lang="en-US" dirty="0"/>
              <a:t>The </a:t>
            </a:r>
            <a:r>
              <a:rPr lang="en-US" dirty="0" err="1"/>
              <a:t>Unworry</a:t>
            </a:r>
            <a:r>
              <a:rPr lang="en-US" dirty="0"/>
              <a:t> Magic painting book £5.99.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506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812" y="754742"/>
            <a:ext cx="8625569" cy="992403"/>
          </a:xfrm>
        </p:spPr>
        <p:txBody>
          <a:bodyPr>
            <a:normAutofit fontScale="90000"/>
          </a:bodyPr>
          <a:lstStyle/>
          <a:p>
            <a:r>
              <a:rPr lang="en-GB" dirty="0"/>
              <a:t>Two more favourites for you to dip into: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47"/>
          <a:stretch/>
        </p:blipFill>
        <p:spPr>
          <a:xfrm>
            <a:off x="3244853" y="1747145"/>
            <a:ext cx="6535541" cy="4901656"/>
          </a:xfrm>
        </p:spPr>
      </p:pic>
    </p:spTree>
    <p:extLst>
      <p:ext uri="{BB962C8B-B14F-4D97-AF65-F5344CB8AC3E}">
        <p14:creationId xmlns:p14="http://schemas.microsoft.com/office/powerpoint/2010/main" val="1363087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t="24465" r="31867" b="6154"/>
          <a:stretch/>
        </p:blipFill>
        <p:spPr bwMode="auto">
          <a:xfrm>
            <a:off x="1677641" y="1937065"/>
            <a:ext cx="5804122" cy="3873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5632" y="685296"/>
            <a:ext cx="7059640" cy="671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193" tIns="20193" rIns="20193" bIns="20193" numCol="1" spcCol="38100" rtlCol="0" anchor="ctr">
            <a:spAutoFit/>
          </a:bodyPr>
          <a:lstStyle/>
          <a:p>
            <a:pPr>
              <a:defRPr/>
            </a:pPr>
            <a:endParaRPr lang="en-GB" sz="834" b="1" dirty="0"/>
          </a:p>
          <a:p>
            <a:pPr>
              <a:defRPr/>
            </a:pPr>
            <a:r>
              <a:rPr lang="en-GB" sz="3264" b="1" dirty="0"/>
              <a:t>http://www.moodjuice.scot.nhs.uk</a:t>
            </a:r>
            <a:endParaRPr lang="en-GB" sz="3264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3" t="31203" r="75047" b="12876"/>
          <a:stretch/>
        </p:blipFill>
        <p:spPr>
          <a:xfrm>
            <a:off x="9192841" y="-32952"/>
            <a:ext cx="2332294" cy="3320426"/>
          </a:xfrm>
          <a:prstGeom prst="rect">
            <a:avLst/>
          </a:prstGeom>
          <a:ln cmpd="sng">
            <a:solidFill>
              <a:schemeClr val="accent1">
                <a:alpha val="98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596" y="3429000"/>
            <a:ext cx="2332294" cy="33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94FC8B-8CD2-407F-94F1-9C71F5AEC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ABC971-8D40-4A4F-AC60-28B917278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9C04DC5-313B-4FE4-B868-5672A3764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1AE23E-90C9-4963-96E2-8DADBFC3BC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5F93E90-4379-4AAC-B021-E5FA6D974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9FDD08-42D8-4AFF-90E5-5DAA5BC4CB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8E752-3D70-45CA-857A-6FA668F921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Thank you so much for joining me today.</a:t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r>
              <a:rPr lang="en-US" sz="2200"/>
              <a:t>I am here to support you, do contact me at any time:</a:t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r>
              <a:rPr lang="en-US" sz="2200"/>
              <a:t>scalveley@aol.com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1E981B-F06E-48B4-9275-F4B261AFCA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xmlns="" id="{312E2C24-0CD2-4071-8CE2-B059993A9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24F1DC13-C830-4B86-A9C6-927F5C55D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A163323D-6661-4F3E-8B17-6EBC86C1C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01" y="647698"/>
            <a:ext cx="5690167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065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12699" t="7235" r="13458" b="8857"/>
          <a:stretch/>
        </p:blipFill>
        <p:spPr>
          <a:xfrm>
            <a:off x="1733550" y="904875"/>
            <a:ext cx="8039099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1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AF528A-6E78-4A9F-905A-B90B87CD772F}"/>
              </a:ext>
            </a:extLst>
          </p:cNvPr>
          <p:cNvPicPr/>
          <p:nvPr/>
        </p:nvPicPr>
        <p:blipFill rotWithShape="1">
          <a:blip r:embed="rId2"/>
          <a:srcRect l="47596" t="53890" r="29360" b="21686"/>
          <a:stretch/>
        </p:blipFill>
        <p:spPr bwMode="auto">
          <a:xfrm>
            <a:off x="514350" y="369425"/>
            <a:ext cx="5581650" cy="3076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D6ABB6AC-3693-4A6C-9992-284EEC5D5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50" b="31944"/>
          <a:stretch/>
        </p:blipFill>
        <p:spPr>
          <a:xfrm>
            <a:off x="1857376" y="3962400"/>
            <a:ext cx="3114478" cy="2526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39D414-07D5-4B3E-A78E-6E39F571EA07}"/>
              </a:ext>
            </a:extLst>
          </p:cNvPr>
          <p:cNvPicPr/>
          <p:nvPr/>
        </p:nvPicPr>
        <p:blipFill rotWithShape="1">
          <a:blip r:embed="rId4"/>
          <a:srcRect l="46976" t="53259" r="29360" b="22159"/>
          <a:stretch/>
        </p:blipFill>
        <p:spPr bwMode="auto">
          <a:xfrm>
            <a:off x="6486525" y="2490787"/>
            <a:ext cx="5429249" cy="3076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709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3432cc1-2792-4ca5-8e0a-a9300742d82d@eurpr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28922" r="23708" b="3690"/>
          <a:stretch/>
        </p:blipFill>
        <p:spPr bwMode="auto">
          <a:xfrm>
            <a:off x="2245275" y="784154"/>
            <a:ext cx="6736976" cy="481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914" y="6191794"/>
            <a:ext cx="881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Do not put most vulnerable staff to support children with significant MH issues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848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33A9B3-A967-45B3-A0E3-A93098C5D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30" t="25406" r="33209" b="10090"/>
          <a:stretch/>
        </p:blipFill>
        <p:spPr>
          <a:xfrm>
            <a:off x="617838" y="1127387"/>
            <a:ext cx="4694561" cy="4928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CC9A72-86F4-4A09-AC64-EDB0BD003DFE}"/>
              </a:ext>
            </a:extLst>
          </p:cNvPr>
          <p:cNvSpPr txBox="1"/>
          <p:nvPr/>
        </p:nvSpPr>
        <p:spPr>
          <a:xfrm>
            <a:off x="5810250" y="546755"/>
            <a:ext cx="45154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Happy and bright / good to go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Weathering the storm/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Angry, emotional, irrational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Uncertain/ confused not 100%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Skating on thin 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GB" dirty="0"/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4B03D5AD-D1DA-42A2-A05A-0E39DC787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5357" t="14232" r="8819" b="11817"/>
          <a:stretch/>
        </p:blipFill>
        <p:spPr>
          <a:xfrm>
            <a:off x="8785781" y="3667125"/>
            <a:ext cx="2644644" cy="2526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B8527E-278C-41D4-901D-9CE6E173A352}"/>
              </a:ext>
            </a:extLst>
          </p:cNvPr>
          <p:cNvSpPr txBox="1"/>
          <p:nvPr/>
        </p:nvSpPr>
        <p:spPr>
          <a:xfrm>
            <a:off x="8220174" y="7241817"/>
            <a:ext cx="34112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stackoverflow.com/questions/7597015/changing-mercury-color-in-thermometer-in-jfreechart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4" name="Picture 13" descr="A picture containing sitting, computer&#10;&#10;Description automatically generated">
            <a:extLst>
              <a:ext uri="{FF2B5EF4-FFF2-40B4-BE49-F238E27FC236}">
                <a16:creationId xmlns:a16="http://schemas.microsoft.com/office/drawing/2014/main" xmlns="" id="{F6E16A33-4265-405C-A633-219B0B7E1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674937" y="3667124"/>
            <a:ext cx="2748306" cy="2290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256C7A-D3DA-4C20-A2D6-9CA21C9B0D5C}"/>
              </a:ext>
            </a:extLst>
          </p:cNvPr>
          <p:cNvSpPr txBox="1"/>
          <p:nvPr/>
        </p:nvSpPr>
        <p:spPr>
          <a:xfrm>
            <a:off x="724930" y="263611"/>
            <a:ext cx="451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Talking about how you feel.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38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xmlns="" id="{D34B52E3-2732-4E5F-8E24-1D7C2469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2305050"/>
            <a:ext cx="2247900" cy="2247900"/>
          </a:xfrm>
          <a:prstGeom prst="rect">
            <a:avLst/>
          </a:prstGeom>
        </p:spPr>
      </p:pic>
      <p:pic>
        <p:nvPicPr>
          <p:cNvPr id="5" name="Picture 4" descr="A picture containing cup, mug, food, coffee&#10;&#10;Description automatically generated">
            <a:extLst>
              <a:ext uri="{FF2B5EF4-FFF2-40B4-BE49-F238E27FC236}">
                <a16:creationId xmlns:a16="http://schemas.microsoft.com/office/drawing/2014/main" xmlns="" id="{83EC7227-17A4-4900-9FFF-7984BF972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" t="14861" r="2698" b="11111"/>
          <a:stretch/>
        </p:blipFill>
        <p:spPr>
          <a:xfrm>
            <a:off x="1038225" y="1295399"/>
            <a:ext cx="9858375" cy="5076825"/>
          </a:xfrm>
          <a:prstGeom prst="rect">
            <a:avLst/>
          </a:prstGeom>
        </p:spPr>
      </p:pic>
      <p:pic>
        <p:nvPicPr>
          <p:cNvPr id="7" name="8F7F4B0A-110E-4ECB-AA5C-6A6A24171EB0">
            <a:extLst>
              <a:ext uri="{FF2B5EF4-FFF2-40B4-BE49-F238E27FC236}">
                <a16:creationId xmlns:a16="http://schemas.microsoft.com/office/drawing/2014/main" xmlns="" id="{05BD25F3-9E31-48B5-8351-699B6FDACD8B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3464" r="12871" b="16420"/>
          <a:stretch>
            <a:fillRect/>
          </a:stretch>
        </p:blipFill>
        <p:spPr bwMode="auto">
          <a:xfrm>
            <a:off x="1038225" y="4552951"/>
            <a:ext cx="3524250" cy="1819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590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773</Words>
  <Application>Microsoft Macintosh PowerPoint</Application>
  <PresentationFormat>Custom</PresentationFormat>
  <Paragraphs>120</Paragraphs>
  <Slides>44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Ion</vt:lpstr>
      <vt:lpstr>Anxiety: supporting pupils, staff and parents.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Stress Bucket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          How am I feeling today</vt:lpstr>
      <vt:lpstr>     Lost  for  words 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Track your mood</vt:lpstr>
      <vt:lpstr>Talk 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favourite resource/ a workbook for you to  share or your child to dip into.</vt:lpstr>
      <vt:lpstr>Two more favourites for you to dip into:</vt:lpstr>
      <vt:lpstr>PowerPoint Presentation</vt:lpstr>
      <vt:lpstr>Thank you so much for joining me today.  I am here to support you, do contact me at any time:  scalveley@aol.com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Anxiety: supporting pupils, staff and parents.</dc:title>
  <dc:creator>scalveley@aol.com</dc:creator>
  <cp:lastModifiedBy>Shona Holroyd</cp:lastModifiedBy>
  <cp:revision>3</cp:revision>
  <dcterms:created xsi:type="dcterms:W3CDTF">2021-01-26T23:14:36Z</dcterms:created>
  <dcterms:modified xsi:type="dcterms:W3CDTF">2021-02-25T10:44:01Z</dcterms:modified>
</cp:coreProperties>
</file>