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FBE5D6"/>
    <a:srgbClr val="FCFCEA"/>
    <a:srgbClr val="E7F0F9"/>
    <a:srgbClr val="FED6CE"/>
    <a:srgbClr val="FEBDB0"/>
    <a:srgbClr val="D6E9C9"/>
    <a:srgbClr val="FF3300"/>
    <a:srgbClr val="F4F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4280" autoAdjust="0"/>
  </p:normalViewPr>
  <p:slideViewPr>
    <p:cSldViewPr snapToGrid="0">
      <p:cViewPr varScale="1">
        <p:scale>
          <a:sx n="68" d="100"/>
          <a:sy n="68" d="100"/>
        </p:scale>
        <p:origin x="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3A71-E370-4CB3-ADF9-A03AD801FBC5}" type="datetimeFigureOut">
              <a:rPr lang="en-GB" smtClean="0"/>
              <a:pPr/>
              <a:t>07/03/2017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8A34E-6E65-4CBE-9ADF-DF157F17BAAD}" type="slidenum">
              <a:rPr lang="en-GB" smtClean="0"/>
              <a:pPr/>
              <a:t>‹#›</a:t>
            </a:fld>
            <a:endParaRPr lang="en-GB"/>
          </a:p>
        </p:txBody>
      </p:sp>
    </p:spTree>
    <p:extLst>
      <p:ext uri="{BB962C8B-B14F-4D97-AF65-F5344CB8AC3E}">
        <p14:creationId xmlns:p14="http://schemas.microsoft.com/office/powerpoint/2010/main" val="326784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as long as humans have been on this Earth, we have cut down trees – for firewood, to build homes, to make things like furniture, to clear space for livestock such as cows to graze. This wasn’t a big problem until there was a lot more humans. </a:t>
            </a:r>
          </a:p>
        </p:txBody>
      </p:sp>
      <p:sp>
        <p:nvSpPr>
          <p:cNvPr id="4" name="Slide Number Placeholder 3"/>
          <p:cNvSpPr>
            <a:spLocks noGrp="1"/>
          </p:cNvSpPr>
          <p:nvPr>
            <p:ph type="sldNum" sz="quarter" idx="10"/>
          </p:nvPr>
        </p:nvSpPr>
        <p:spPr/>
        <p:txBody>
          <a:bodyPr/>
          <a:lstStyle/>
          <a:p>
            <a:fld id="{01D8A34E-6E65-4CBE-9ADF-DF157F17BAAD}" type="slidenum">
              <a:rPr lang="en-GB" smtClean="0"/>
              <a:pPr/>
              <a:t>3</a:t>
            </a:fld>
            <a:endParaRPr lang="en-GB"/>
          </a:p>
        </p:txBody>
      </p:sp>
    </p:spTree>
    <p:extLst>
      <p:ext uri="{BB962C8B-B14F-4D97-AF65-F5344CB8AC3E}">
        <p14:creationId xmlns:p14="http://schemas.microsoft.com/office/powerpoint/2010/main" val="102849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13</a:t>
            </a:fld>
            <a:endParaRPr lang="en-GB"/>
          </a:p>
        </p:txBody>
      </p:sp>
    </p:spTree>
    <p:extLst>
      <p:ext uri="{BB962C8B-B14F-4D97-AF65-F5344CB8AC3E}">
        <p14:creationId xmlns:p14="http://schemas.microsoft.com/office/powerpoint/2010/main" val="32781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14</a:t>
            </a:fld>
            <a:endParaRPr lang="en-GB"/>
          </a:p>
        </p:txBody>
      </p:sp>
    </p:spTree>
    <p:extLst>
      <p:ext uri="{BB962C8B-B14F-4D97-AF65-F5344CB8AC3E}">
        <p14:creationId xmlns:p14="http://schemas.microsoft.com/office/powerpoint/2010/main" val="137984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15</a:t>
            </a:fld>
            <a:endParaRPr lang="en-GB"/>
          </a:p>
        </p:txBody>
      </p:sp>
    </p:spTree>
    <p:extLst>
      <p:ext uri="{BB962C8B-B14F-4D97-AF65-F5344CB8AC3E}">
        <p14:creationId xmlns:p14="http://schemas.microsoft.com/office/powerpoint/2010/main" val="253549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16</a:t>
            </a:fld>
            <a:endParaRPr lang="en-GB"/>
          </a:p>
        </p:txBody>
      </p:sp>
    </p:spTree>
    <p:extLst>
      <p:ext uri="{BB962C8B-B14F-4D97-AF65-F5344CB8AC3E}">
        <p14:creationId xmlns:p14="http://schemas.microsoft.com/office/powerpoint/2010/main" val="300166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17</a:t>
            </a:fld>
            <a:endParaRPr lang="en-GB"/>
          </a:p>
        </p:txBody>
      </p:sp>
    </p:spTree>
    <p:extLst>
      <p:ext uri="{BB962C8B-B14F-4D97-AF65-F5344CB8AC3E}">
        <p14:creationId xmlns:p14="http://schemas.microsoft.com/office/powerpoint/2010/main" val="360073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clearing huge areas of forests and it is having a very dangerous impact to the things living in that environment. Trees provide shelter and food for many living things. (click on the link about orangutan in danger and discuss the difference on the map at the bottom) Their roots also strengthen the ground and help to stop soil erosion. (take chn outside to demonstrate using the cress mounds) A recent mudslide in India, that killed a lot of people, was caused by heavy rain and deforestation. </a:t>
            </a:r>
          </a:p>
        </p:txBody>
      </p:sp>
      <p:sp>
        <p:nvSpPr>
          <p:cNvPr id="4" name="Slide Number Placeholder 3"/>
          <p:cNvSpPr>
            <a:spLocks noGrp="1"/>
          </p:cNvSpPr>
          <p:nvPr>
            <p:ph type="sldNum" sz="quarter" idx="10"/>
          </p:nvPr>
        </p:nvSpPr>
        <p:spPr/>
        <p:txBody>
          <a:bodyPr/>
          <a:lstStyle/>
          <a:p>
            <a:fld id="{01D8A34E-6E65-4CBE-9ADF-DF157F17BAAD}" type="slidenum">
              <a:rPr lang="en-GB" smtClean="0"/>
              <a:pPr/>
              <a:t>4</a:t>
            </a:fld>
            <a:endParaRPr lang="en-GB"/>
          </a:p>
        </p:txBody>
      </p:sp>
    </p:spTree>
    <p:extLst>
      <p:ext uri="{BB962C8B-B14F-4D97-AF65-F5344CB8AC3E}">
        <p14:creationId xmlns:p14="http://schemas.microsoft.com/office/powerpoint/2010/main" val="36601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6</a:t>
            </a:fld>
            <a:endParaRPr lang="en-GB"/>
          </a:p>
        </p:txBody>
      </p:sp>
    </p:spTree>
    <p:extLst>
      <p:ext uri="{BB962C8B-B14F-4D97-AF65-F5344CB8AC3E}">
        <p14:creationId xmlns:p14="http://schemas.microsoft.com/office/powerpoint/2010/main" val="179504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7</a:t>
            </a:fld>
            <a:endParaRPr lang="en-GB"/>
          </a:p>
        </p:txBody>
      </p:sp>
    </p:spTree>
    <p:extLst>
      <p:ext uri="{BB962C8B-B14F-4D97-AF65-F5344CB8AC3E}">
        <p14:creationId xmlns:p14="http://schemas.microsoft.com/office/powerpoint/2010/main" val="320848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download the clip before the session – the links and adverts that appear on the screen change daily so cannot always guarantee that they are appropriate.</a:t>
            </a:r>
          </a:p>
        </p:txBody>
      </p:sp>
      <p:sp>
        <p:nvSpPr>
          <p:cNvPr id="4" name="Slide Number Placeholder 3"/>
          <p:cNvSpPr>
            <a:spLocks noGrp="1"/>
          </p:cNvSpPr>
          <p:nvPr>
            <p:ph type="sldNum" sz="quarter" idx="10"/>
          </p:nvPr>
        </p:nvSpPr>
        <p:spPr/>
        <p:txBody>
          <a:bodyPr/>
          <a:lstStyle/>
          <a:p>
            <a:fld id="{01D8A34E-6E65-4CBE-9ADF-DF157F17BAAD}" type="slidenum">
              <a:rPr lang="en-GB" smtClean="0"/>
              <a:pPr/>
              <a:t>8</a:t>
            </a:fld>
            <a:endParaRPr lang="en-GB"/>
          </a:p>
        </p:txBody>
      </p:sp>
    </p:spTree>
    <p:extLst>
      <p:ext uri="{BB962C8B-B14F-4D97-AF65-F5344CB8AC3E}">
        <p14:creationId xmlns:p14="http://schemas.microsoft.com/office/powerpoint/2010/main" val="196757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9</a:t>
            </a:fld>
            <a:endParaRPr lang="en-GB"/>
          </a:p>
        </p:txBody>
      </p:sp>
    </p:spTree>
    <p:extLst>
      <p:ext uri="{BB962C8B-B14F-4D97-AF65-F5344CB8AC3E}">
        <p14:creationId xmlns:p14="http://schemas.microsoft.com/office/powerpoint/2010/main" val="16468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10</a:t>
            </a:fld>
            <a:endParaRPr lang="en-GB"/>
          </a:p>
        </p:txBody>
      </p:sp>
    </p:spTree>
    <p:extLst>
      <p:ext uri="{BB962C8B-B14F-4D97-AF65-F5344CB8AC3E}">
        <p14:creationId xmlns:p14="http://schemas.microsoft.com/office/powerpoint/2010/main" val="325108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11</a:t>
            </a:fld>
            <a:endParaRPr lang="en-GB"/>
          </a:p>
        </p:txBody>
      </p:sp>
    </p:spTree>
    <p:extLst>
      <p:ext uri="{BB962C8B-B14F-4D97-AF65-F5344CB8AC3E}">
        <p14:creationId xmlns:p14="http://schemas.microsoft.com/office/powerpoint/2010/main" val="338822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12</a:t>
            </a:fld>
            <a:endParaRPr lang="en-GB"/>
          </a:p>
        </p:txBody>
      </p:sp>
    </p:spTree>
    <p:extLst>
      <p:ext uri="{BB962C8B-B14F-4D97-AF65-F5344CB8AC3E}">
        <p14:creationId xmlns:p14="http://schemas.microsoft.com/office/powerpoint/2010/main" val="231731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59780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84099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68031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6195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453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4985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17906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3528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942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30407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9DB73-8173-4FC4-B9E2-9D3E578188BE}" type="datetimeFigureOut">
              <a:rPr lang="en-GB" smtClean="0"/>
              <a:pPr/>
              <a:t>07/03/2017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305508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9DB73-8173-4FC4-B9E2-9D3E578188BE}" type="datetimeFigureOut">
              <a:rPr lang="en-GB" smtClean="0"/>
              <a:pPr/>
              <a:t>07/03/2017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3753-B735-48F1-9E86-277F4886247E}" type="slidenum">
              <a:rPr lang="en-GB" smtClean="0"/>
              <a:pPr/>
              <a:t>‹#›</a:t>
            </a:fld>
            <a:endParaRPr lang="en-GB"/>
          </a:p>
        </p:txBody>
      </p:sp>
    </p:spTree>
    <p:extLst>
      <p:ext uri="{BB962C8B-B14F-4D97-AF65-F5344CB8AC3E}">
        <p14:creationId xmlns:p14="http://schemas.microsoft.com/office/powerpoint/2010/main" val="645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bumblebeeconservation.org/about-bees/why-bees-need-hel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butterfly-conservation.org/2401-1947/broadcroft-quarry-portland-dorse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orangutan.org/orangutan-facts/why-is-the-orangutan-in-dang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dailymotion.com/video/x4zf79h_bbc1-countryfile-autumn-diaries-episode3-26oct16-helping-the-hedgehog-from-extinction_animal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163562" y="1574324"/>
            <a:ext cx="3971636"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4</a:t>
            </a:r>
            <a:endParaRPr lang="en-GB" sz="1500" b="1" dirty="0">
              <a:solidFill>
                <a:srgbClr val="FF0000"/>
              </a:solidFill>
            </a:endParaRPr>
          </a:p>
          <a:p>
            <a:pPr marL="0" indent="0" algn="ctr">
              <a:buNone/>
            </a:pPr>
            <a:endParaRPr lang="en-GB" sz="1350" dirty="0"/>
          </a:p>
          <a:p>
            <a:pPr marL="0" indent="0" algn="ctr">
              <a:buNone/>
            </a:pPr>
            <a:r>
              <a:rPr lang="en-GB" sz="1350" dirty="0" smtClean="0"/>
              <a:t>Living Things &amp; their Habitats – </a:t>
            </a:r>
            <a:r>
              <a:rPr lang="en-GB" sz="1350" dirty="0"/>
              <a:t>Block </a:t>
            </a:r>
            <a:r>
              <a:rPr lang="en-GB" sz="1350" dirty="0" smtClean="0"/>
              <a:t>4LvH2</a:t>
            </a:r>
            <a:endParaRPr lang="en-GB" sz="1350" dirty="0"/>
          </a:p>
          <a:p>
            <a:pPr marL="0" indent="0" algn="ctr">
              <a:buNone/>
            </a:pPr>
            <a:endParaRPr lang="en-GB" sz="1350" dirty="0"/>
          </a:p>
          <a:p>
            <a:pPr marL="0" indent="0" algn="ctr">
              <a:buNone/>
            </a:pPr>
            <a:r>
              <a:rPr lang="en-GB" b="1" dirty="0" smtClean="0"/>
              <a:t>Help Our Habitats!</a:t>
            </a:r>
            <a:endParaRPr lang="en-GB" sz="1350" dirty="0"/>
          </a:p>
          <a:p>
            <a:pPr marL="0" indent="0" algn="ctr">
              <a:buNone/>
            </a:pPr>
            <a:endParaRPr lang="en-GB" sz="1350" dirty="0"/>
          </a:p>
          <a:p>
            <a:pPr marL="0" indent="0" algn="ctr">
              <a:buNone/>
            </a:pPr>
            <a:r>
              <a:rPr lang="en-GB" sz="1350" dirty="0"/>
              <a:t>Session </a:t>
            </a:r>
            <a:r>
              <a:rPr lang="en-GB" sz="1350" dirty="0" smtClean="0"/>
              <a:t>4</a:t>
            </a:r>
            <a:endParaRPr lang="en-GB" sz="1350" dirty="0"/>
          </a:p>
          <a:p>
            <a:pPr marL="0" indent="0" algn="ctr">
              <a:buNone/>
            </a:pPr>
            <a:r>
              <a:rPr lang="en-GB" sz="1350" b="1" dirty="0" smtClean="0"/>
              <a:t>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173082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5373858" y="1445620"/>
            <a:ext cx="6248400" cy="2677656"/>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Glaciers and sea ice are shrinking, which is causing sea levels to rise. If this continues there could be flooding in areas near the coast. Polar bears hunt from the sea ice, less sea ice means </a:t>
            </a:r>
            <a:r>
              <a:rPr lang="en-GB" sz="2800" b="1" dirty="0" smtClean="0">
                <a:latin typeface="Calibri" panose="020F0502020204030204" pitchFamily="34" charset="0"/>
              </a:rPr>
              <a:t>a smaller </a:t>
            </a:r>
            <a:r>
              <a:rPr lang="en-GB" sz="2800" b="1" dirty="0">
                <a:latin typeface="Calibri" panose="020F0502020204030204" pitchFamily="34" charset="0"/>
              </a:rPr>
              <a:t>area for hunting. </a:t>
            </a:r>
          </a:p>
        </p:txBody>
      </p:sp>
      <p:pic>
        <p:nvPicPr>
          <p:cNvPr id="9218" name="Picture 2" descr="Image result for photos of global w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43" y="1445620"/>
            <a:ext cx="4384431" cy="24662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0426" y="4504439"/>
            <a:ext cx="6248400"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Some scientists think that global warming will also cause more extreme weather such as hurricanes, drought and flooding in different areas.</a:t>
            </a:r>
          </a:p>
        </p:txBody>
      </p:sp>
      <p:pic>
        <p:nvPicPr>
          <p:cNvPr id="1026" name="Picture 2" descr="Image result for fl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924" y="4232616"/>
            <a:ext cx="4349052" cy="2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0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551542" y="1741049"/>
            <a:ext cx="6707387" cy="523220"/>
          </a:xfrm>
          <a:prstGeom prst="rect">
            <a:avLst/>
          </a:prstGeom>
          <a:solidFill>
            <a:schemeClr val="bg1">
              <a:alpha val="0"/>
            </a:schemeClr>
          </a:solidFill>
        </p:spPr>
        <p:txBody>
          <a:bodyPr wrap="square" rtlCol="0">
            <a:spAutoFit/>
          </a:bodyPr>
          <a:lstStyle/>
          <a:p>
            <a:r>
              <a:rPr lang="en-GB" sz="2800" b="1" i="1" dirty="0">
                <a:latin typeface="Calibri" panose="020F0502020204030204" pitchFamily="34" charset="0"/>
              </a:rPr>
              <a:t>Make some small </a:t>
            </a:r>
            <a:r>
              <a:rPr lang="en-GB" sz="2800" b="1" i="1" dirty="0" smtClean="0">
                <a:latin typeface="Calibri" panose="020F0502020204030204" pitchFamily="34" charset="0"/>
              </a:rPr>
              <a:t>changes, for example… </a:t>
            </a:r>
            <a:endParaRPr lang="en-GB" sz="2800" b="1" i="1" dirty="0">
              <a:latin typeface="Calibri" panose="020F0502020204030204" pitchFamily="34" charset="0"/>
            </a:endParaRPr>
          </a:p>
        </p:txBody>
      </p:sp>
      <p:sp>
        <p:nvSpPr>
          <p:cNvPr id="6" name="TextBox 5"/>
          <p:cNvSpPr txBox="1"/>
          <p:nvPr/>
        </p:nvSpPr>
        <p:spPr>
          <a:xfrm>
            <a:off x="551542" y="5405412"/>
            <a:ext cx="5303520" cy="954107"/>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Make </a:t>
            </a:r>
            <a:r>
              <a:rPr lang="en-GB" sz="2800" b="1" dirty="0" smtClean="0">
                <a:latin typeface="Calibri" panose="020F0502020204030204" pitchFamily="34" charset="0"/>
              </a:rPr>
              <a:t>fewer </a:t>
            </a:r>
            <a:r>
              <a:rPr lang="en-GB" sz="2800" b="1" dirty="0">
                <a:latin typeface="Calibri" panose="020F0502020204030204" pitchFamily="34" charset="0"/>
              </a:rPr>
              <a:t>car journeys – walk if you can, or use public transport. </a:t>
            </a:r>
          </a:p>
        </p:txBody>
      </p:sp>
      <p:sp>
        <p:nvSpPr>
          <p:cNvPr id="7" name="TextBox 6"/>
          <p:cNvSpPr txBox="1"/>
          <p:nvPr/>
        </p:nvSpPr>
        <p:spPr>
          <a:xfrm>
            <a:off x="551542" y="2711233"/>
            <a:ext cx="6915666" cy="2246769"/>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Keep an eye on your food miles. The transportation of food burns a lot of fossil fuels. If possible, buy local, seasonal produce (unfortunately strawberries don’t naturally grow in December)</a:t>
            </a:r>
          </a:p>
        </p:txBody>
      </p:sp>
      <p:pic>
        <p:nvPicPr>
          <p:cNvPr id="10242" name="Picture 2" descr="Image result for strawberry plant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208" y="3082919"/>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4. Intensive farming</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013437" y="1484173"/>
            <a:ext cx="8165125" cy="954107"/>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Farming is getting more and more intense as the demand for food by a growing population increases. </a:t>
            </a:r>
          </a:p>
        </p:txBody>
      </p:sp>
      <p:pic>
        <p:nvPicPr>
          <p:cNvPr id="11266" name="Picture 2" descr="Image result for farming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893" y="2624503"/>
            <a:ext cx="8827477" cy="386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2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0" y="172582"/>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709245" y="1748476"/>
            <a:ext cx="5772444"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Hedges are being removed to make fields larger. Wildflowers were much more abundant before the changes to the environment. </a:t>
            </a:r>
          </a:p>
        </p:txBody>
      </p:sp>
      <p:pic>
        <p:nvPicPr>
          <p:cNvPr id="12292" name="Picture 4" descr="Image result for hedgerow pixabay wild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458" y="1280578"/>
            <a:ext cx="4135717" cy="31017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9245" y="4228527"/>
            <a:ext cx="6240195"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Click here </a:t>
            </a:r>
            <a:r>
              <a:rPr lang="en-GB" sz="2800" b="1" dirty="0" smtClean="0">
                <a:latin typeface="Calibri" panose="020F0502020204030204" pitchFamily="34" charset="0"/>
              </a:rPr>
              <a:t>-</a:t>
            </a:r>
            <a:r>
              <a:rPr lang="en-GB" sz="2800" b="1" dirty="0" smtClean="0">
                <a:solidFill>
                  <a:schemeClr val="accent2">
                    <a:lumMod val="75000"/>
                  </a:schemeClr>
                </a:solidFill>
                <a:latin typeface="Calibri" panose="020F0502020204030204" pitchFamily="34" charset="0"/>
              </a:rPr>
              <a:t/>
            </a:r>
            <a:br>
              <a:rPr lang="en-GB" sz="2800" b="1" dirty="0" smtClean="0">
                <a:solidFill>
                  <a:schemeClr val="accent2">
                    <a:lumMod val="75000"/>
                  </a:schemeClr>
                </a:solidFill>
                <a:latin typeface="Calibri" panose="020F0502020204030204" pitchFamily="34" charset="0"/>
              </a:rPr>
            </a:br>
            <a:r>
              <a:rPr lang="en-GB" sz="2800" b="1" dirty="0" smtClean="0">
                <a:solidFill>
                  <a:schemeClr val="accent2">
                    <a:lumMod val="75000"/>
                  </a:schemeClr>
                </a:solidFill>
                <a:latin typeface="Calibri" panose="020F0502020204030204" pitchFamily="34" charset="0"/>
                <a:hlinkClick r:id="rId4"/>
              </a:rPr>
              <a:t>bumble bee conservation </a:t>
            </a:r>
            <a:r>
              <a:rPr lang="en-GB" sz="2800" b="1" dirty="0" smtClean="0">
                <a:solidFill>
                  <a:schemeClr val="accent2">
                    <a:lumMod val="75000"/>
                  </a:schemeClr>
                </a:solidFill>
                <a:latin typeface="Calibri" panose="020F0502020204030204" pitchFamily="34" charset="0"/>
              </a:rPr>
              <a:t/>
            </a:r>
            <a:br>
              <a:rPr lang="en-GB" sz="2800" b="1" dirty="0" smtClean="0">
                <a:solidFill>
                  <a:schemeClr val="accent2">
                    <a:lumMod val="75000"/>
                  </a:schemeClr>
                </a:solidFill>
                <a:latin typeface="Calibri" panose="020F0502020204030204" pitchFamily="34" charset="0"/>
              </a:rPr>
            </a:br>
            <a:r>
              <a:rPr lang="en-GB" sz="2800" b="1" dirty="0" smtClean="0">
                <a:latin typeface="Calibri" panose="020F0502020204030204" pitchFamily="34" charset="0"/>
              </a:rPr>
              <a:t>to </a:t>
            </a:r>
            <a:r>
              <a:rPr lang="en-GB" sz="2800" b="1" dirty="0">
                <a:latin typeface="Calibri" panose="020F0502020204030204" pitchFamily="34" charset="0"/>
              </a:rPr>
              <a:t>find out how this change has </a:t>
            </a:r>
            <a:r>
              <a:rPr lang="en-GB" sz="2800" b="1" dirty="0" smtClean="0">
                <a:latin typeface="Calibri" panose="020F0502020204030204" pitchFamily="34" charset="0"/>
              </a:rPr>
              <a:t/>
            </a:r>
            <a:br>
              <a:rPr lang="en-GB" sz="2800" b="1" dirty="0" smtClean="0">
                <a:latin typeface="Calibri" panose="020F0502020204030204" pitchFamily="34" charset="0"/>
              </a:rPr>
            </a:br>
            <a:r>
              <a:rPr lang="en-GB" sz="2800" b="1" dirty="0" smtClean="0">
                <a:latin typeface="Calibri" panose="020F0502020204030204" pitchFamily="34" charset="0"/>
              </a:rPr>
              <a:t>harmed </a:t>
            </a:r>
            <a:r>
              <a:rPr lang="en-GB" sz="2800" b="1" dirty="0">
                <a:latin typeface="Calibri" panose="020F0502020204030204" pitchFamily="34" charset="0"/>
              </a:rPr>
              <a:t>bees.</a:t>
            </a:r>
          </a:p>
        </p:txBody>
      </p:sp>
    </p:spTree>
    <p:extLst>
      <p:ext uri="{BB962C8B-B14F-4D97-AF65-F5344CB8AC3E}">
        <p14:creationId xmlns:p14="http://schemas.microsoft.com/office/powerpoint/2010/main" val="303382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0" y="172582"/>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8060787" y="2305615"/>
            <a:ext cx="3389757" cy="2246769"/>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Plant some more wildflowers – anywhere you can! Encourage others to do the same.</a:t>
            </a:r>
          </a:p>
        </p:txBody>
      </p:sp>
      <p:pic>
        <p:nvPicPr>
          <p:cNvPr id="1026" name="Picture 2" descr="Image result for planting flowers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60" y="1665355"/>
            <a:ext cx="6166338" cy="411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5. Nature Reserves</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7858285" y="1169481"/>
            <a:ext cx="4078459" cy="2246769"/>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Are humans making any positive changes to environments? </a:t>
            </a:r>
          </a:p>
          <a:p>
            <a:endParaRPr lang="en-GB" sz="2800" b="1" dirty="0">
              <a:latin typeface="Calibri" panose="020F0502020204030204" pitchFamily="34" charset="0"/>
            </a:endParaRPr>
          </a:p>
          <a:p>
            <a:r>
              <a:rPr lang="en-GB" sz="2800" b="1" dirty="0">
                <a:latin typeface="Calibri" panose="020F0502020204030204" pitchFamily="34" charset="0"/>
              </a:rPr>
              <a:t>Yes!</a:t>
            </a:r>
          </a:p>
        </p:txBody>
      </p:sp>
      <p:pic>
        <p:nvPicPr>
          <p:cNvPr id="3074" name="Picture 2" descr="Image result for nature reserve sig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43" y="1309130"/>
            <a:ext cx="4601284" cy="3069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ird box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2266" y="3581400"/>
            <a:ext cx="4315433" cy="287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3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86288" y="3913454"/>
            <a:ext cx="7078395" cy="2246769"/>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These areas are being allowed to flourish once again. When we manage an area by protecting native species, encouraging growth, stopping pollution and invasive species then the living things in that area can thrive.</a:t>
            </a:r>
          </a:p>
        </p:txBody>
      </p:sp>
      <p:pic>
        <p:nvPicPr>
          <p:cNvPr id="5" name="Picture 4" descr="Image may contain: outdoor, nature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616" y="1309130"/>
            <a:ext cx="5069058" cy="2434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7693" y="203904"/>
            <a:ext cx="3794761" cy="3970318"/>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Click here </a:t>
            </a:r>
            <a:r>
              <a:rPr lang="en-GB" sz="2800" b="1" dirty="0">
                <a:latin typeface="Calibri" panose="020F0502020204030204" pitchFamily="34" charset="0"/>
                <a:hlinkClick r:id="rId4"/>
              </a:rPr>
              <a:t>http://butterfly-conservation.org/2401-1947/broadcroft-quarry-portland-dorset.html</a:t>
            </a:r>
            <a:r>
              <a:rPr lang="en-GB" sz="2800" b="1" dirty="0">
                <a:latin typeface="Calibri" panose="020F0502020204030204" pitchFamily="34" charset="0"/>
              </a:rPr>
              <a:t> to find out about how a disused quarry became a nature reserve.</a:t>
            </a:r>
          </a:p>
        </p:txBody>
      </p:sp>
    </p:spTree>
    <p:extLst>
      <p:ext uri="{BB962C8B-B14F-4D97-AF65-F5344CB8AC3E}">
        <p14:creationId xmlns:p14="http://schemas.microsoft.com/office/powerpoint/2010/main" val="111566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121897" y="1308724"/>
            <a:ext cx="7078395" cy="1815882"/>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Help nature reserves by volunteering or picking up litter, or learning about what they are doing and telling others, or respecting the area and the signs.</a:t>
            </a:r>
          </a:p>
        </p:txBody>
      </p:sp>
      <p:sp>
        <p:nvSpPr>
          <p:cNvPr id="5" name="TextBox 4"/>
          <p:cNvSpPr txBox="1"/>
          <p:nvPr/>
        </p:nvSpPr>
        <p:spPr>
          <a:xfrm>
            <a:off x="5646419" y="4039419"/>
            <a:ext cx="5801752" cy="2677656"/>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Get a bit muddy! Encourage others to work with you to protect your own little space. What is happening in your garden, or you park, at the local allotments? Is there anything that you could do to help?</a:t>
            </a:r>
          </a:p>
        </p:txBody>
      </p:sp>
      <p:pic>
        <p:nvPicPr>
          <p:cNvPr id="2050" name="Picture 2" descr="Image result for sand dunes sig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295" y="346501"/>
            <a:ext cx="27241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may contain: 1 person,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50" y="3297487"/>
            <a:ext cx="4684542" cy="312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sp>
        <p:nvSpPr>
          <p:cNvPr id="4" name="TextBox 3"/>
          <p:cNvSpPr txBox="1"/>
          <p:nvPr/>
        </p:nvSpPr>
        <p:spPr>
          <a:xfrm>
            <a:off x="1983544" y="506437"/>
            <a:ext cx="8314006" cy="3139321"/>
          </a:xfrm>
          <a:prstGeom prst="rect">
            <a:avLst/>
          </a:prstGeom>
          <a:noFill/>
        </p:spPr>
        <p:txBody>
          <a:bodyPr wrap="square" rtlCol="0">
            <a:spAutoFit/>
          </a:bodyPr>
          <a:lstStyle/>
          <a:p>
            <a:pPr algn="ctr"/>
            <a:r>
              <a:rPr lang="en-GB" sz="6600" b="1" dirty="0">
                <a:latin typeface="Calibri" panose="020F0502020204030204" pitchFamily="34" charset="0"/>
              </a:rPr>
              <a:t>Impact of changes made by humans to an environment</a:t>
            </a:r>
          </a:p>
        </p:txBody>
      </p:sp>
      <p:pic>
        <p:nvPicPr>
          <p:cNvPr id="1026" name="Picture 2" descr="Image result for before and after defores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891" y="3474157"/>
            <a:ext cx="4749311" cy="306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sp>
        <p:nvSpPr>
          <p:cNvPr id="2" name="TextBox 1"/>
          <p:cNvSpPr txBox="1"/>
          <p:nvPr/>
        </p:nvSpPr>
        <p:spPr>
          <a:xfrm>
            <a:off x="0"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1. Deforestation</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upload.wikimedia.org/wikipedia/commons/1/1b/Lowland_rainforest,_Masoala_National_Park,_Madagas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72" y="1445620"/>
            <a:ext cx="6954129" cy="5215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18473" y="4599114"/>
            <a:ext cx="3111305" cy="2062103"/>
          </a:xfrm>
          <a:prstGeom prst="rect">
            <a:avLst/>
          </a:prstGeom>
          <a:solidFill>
            <a:schemeClr val="bg1">
              <a:alpha val="0"/>
            </a:schemeClr>
          </a:solidFill>
        </p:spPr>
        <p:txBody>
          <a:bodyPr wrap="square" rtlCol="0">
            <a:spAutoFit/>
          </a:bodyPr>
          <a:lstStyle/>
          <a:p>
            <a:r>
              <a:rPr lang="en-GB" sz="3200" b="1" dirty="0" smtClean="0">
                <a:latin typeface="Calibri" panose="020F0502020204030204" pitchFamily="34" charset="0"/>
              </a:rPr>
              <a:t>Forests </a:t>
            </a:r>
            <a:r>
              <a:rPr lang="en-GB" sz="3200" b="1" dirty="0">
                <a:latin typeface="Calibri" panose="020F0502020204030204" pitchFamily="34" charset="0"/>
              </a:rPr>
              <a:t>are amazing and support so many living things.</a:t>
            </a:r>
          </a:p>
        </p:txBody>
      </p:sp>
      <p:pic>
        <p:nvPicPr>
          <p:cNvPr id="2054" name="Picture 6" descr="Image result for rainforest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918" y="206351"/>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ainforest anim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4396" y="2130813"/>
            <a:ext cx="3055432" cy="229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9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pic>
        <p:nvPicPr>
          <p:cNvPr id="3074" name="Picture 2" descr="Image result for palm oil pla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54" y="797117"/>
            <a:ext cx="5486400" cy="3659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7827" y="805526"/>
            <a:ext cx="3111305" cy="1384995"/>
          </a:xfrm>
          <a:prstGeom prst="rect">
            <a:avLst/>
          </a:prstGeom>
          <a:solidFill>
            <a:schemeClr val="bg1">
              <a:alpha val="70000"/>
            </a:schemeClr>
          </a:solidFill>
        </p:spPr>
        <p:txBody>
          <a:bodyPr wrap="square" rtlCol="0">
            <a:spAutoFit/>
          </a:bodyPr>
          <a:lstStyle/>
          <a:p>
            <a:r>
              <a:rPr lang="en-GB" sz="2800" b="1" dirty="0">
                <a:latin typeface="Calibri" panose="020F0502020204030204" pitchFamily="34" charset="0"/>
              </a:rPr>
              <a:t>Palm oil plantation in an area that was once forest.</a:t>
            </a:r>
          </a:p>
        </p:txBody>
      </p:sp>
      <p:sp>
        <p:nvSpPr>
          <p:cNvPr id="3" name="Rectangle 2"/>
          <p:cNvSpPr/>
          <p:nvPr/>
        </p:nvSpPr>
        <p:spPr>
          <a:xfrm>
            <a:off x="6037941" y="4742666"/>
            <a:ext cx="5660573" cy="1569660"/>
          </a:xfrm>
          <a:prstGeom prst="rect">
            <a:avLst/>
          </a:prstGeom>
          <a:solidFill>
            <a:schemeClr val="bg1">
              <a:alpha val="30000"/>
            </a:schemeClr>
          </a:solidFill>
        </p:spPr>
        <p:txBody>
          <a:bodyPr wrap="square">
            <a:spAutoFit/>
          </a:bodyPr>
          <a:lstStyle/>
          <a:p>
            <a:r>
              <a:rPr lang="en-GB" sz="2400" b="1" i="0" dirty="0">
                <a:effectLst/>
                <a:latin typeface="Calibri" panose="020F0502020204030204" pitchFamily="34" charset="0"/>
              </a:rPr>
              <a:t>Deforestation contributed to India's deadly mudslide, experts say. “Deforestation leads to land erosion, which leads to landslide.” — </a:t>
            </a:r>
            <a:r>
              <a:rPr lang="en-GB" sz="2400" b="1" i="0" dirty="0" err="1">
                <a:effectLst/>
                <a:latin typeface="Calibri" panose="020F0502020204030204" pitchFamily="34" charset="0"/>
              </a:rPr>
              <a:t>Medha</a:t>
            </a:r>
            <a:r>
              <a:rPr lang="en-GB" sz="2400" b="1" i="0" dirty="0">
                <a:effectLst/>
                <a:latin typeface="Calibri" panose="020F0502020204030204" pitchFamily="34" charset="0"/>
              </a:rPr>
              <a:t> </a:t>
            </a:r>
            <a:r>
              <a:rPr lang="en-GB" sz="2400" b="1" i="0" dirty="0" err="1">
                <a:effectLst/>
                <a:latin typeface="Calibri" panose="020F0502020204030204" pitchFamily="34" charset="0"/>
              </a:rPr>
              <a:t>Patkar</a:t>
            </a:r>
            <a:r>
              <a:rPr lang="en-GB" sz="2400" b="1" i="0" dirty="0">
                <a:effectLst/>
                <a:latin typeface="Calibri" panose="020F0502020204030204" pitchFamily="34" charset="0"/>
              </a:rPr>
              <a:t>, environmental activist</a:t>
            </a:r>
            <a:endParaRPr lang="en-GB" sz="2400" b="1" dirty="0">
              <a:latin typeface="Calibri" panose="020F0502020204030204" pitchFamily="34" charset="0"/>
            </a:endParaRPr>
          </a:p>
        </p:txBody>
      </p:sp>
      <p:sp>
        <p:nvSpPr>
          <p:cNvPr id="5" name="Rectangle 4"/>
          <p:cNvSpPr/>
          <p:nvPr/>
        </p:nvSpPr>
        <p:spPr>
          <a:xfrm>
            <a:off x="7590525" y="1550933"/>
            <a:ext cx="4107989" cy="1200329"/>
          </a:xfrm>
          <a:prstGeom prst="rect">
            <a:avLst/>
          </a:prstGeom>
        </p:spPr>
        <p:txBody>
          <a:bodyPr wrap="square">
            <a:spAutoFit/>
          </a:bodyPr>
          <a:lstStyle/>
          <a:p>
            <a:r>
              <a:rPr lang="en-GB" dirty="0">
                <a:latin typeface="Calibri" panose="020F0502020204030204" pitchFamily="34" charset="0"/>
              </a:rPr>
              <a:t>Click </a:t>
            </a:r>
            <a:r>
              <a:rPr lang="en-GB" dirty="0">
                <a:latin typeface="Calibri" panose="020F0502020204030204" pitchFamily="34" charset="0"/>
                <a:hlinkClick r:id="rId4"/>
              </a:rPr>
              <a:t>https://orangutan.org/orangutan-facts/why-is-the-orangutan-in-danger/</a:t>
            </a:r>
            <a:r>
              <a:rPr lang="en-GB" dirty="0">
                <a:latin typeface="Calibri" panose="020F0502020204030204" pitchFamily="34" charset="0"/>
              </a:rPr>
              <a:t> </a:t>
            </a:r>
          </a:p>
          <a:p>
            <a:r>
              <a:rPr lang="en-GB" dirty="0">
                <a:latin typeface="Calibri" panose="020F0502020204030204" pitchFamily="34" charset="0"/>
              </a:rPr>
              <a:t>to see how much the forest cover in Borneo has changed.</a:t>
            </a:r>
          </a:p>
        </p:txBody>
      </p:sp>
      <p:sp>
        <p:nvSpPr>
          <p:cNvPr id="6" name="TextBox 5"/>
          <p:cNvSpPr txBox="1"/>
          <p:nvPr/>
        </p:nvSpPr>
        <p:spPr>
          <a:xfrm>
            <a:off x="-138778" y="4601989"/>
            <a:ext cx="6372664" cy="2123658"/>
          </a:xfrm>
          <a:prstGeom prst="rect">
            <a:avLst/>
          </a:prstGeom>
          <a:noFill/>
        </p:spPr>
        <p:txBody>
          <a:bodyPr wrap="square" rtlCol="0">
            <a:spAutoFit/>
          </a:bodyPr>
          <a:lstStyle/>
          <a:p>
            <a:pPr algn="ctr"/>
            <a:r>
              <a:rPr lang="en-GB" sz="6600" b="1" dirty="0">
                <a:latin typeface="Calibri" panose="020F0502020204030204" pitchFamily="34" charset="0"/>
              </a:rPr>
              <a:t>What does it mean?</a:t>
            </a:r>
          </a:p>
        </p:txBody>
      </p:sp>
    </p:spTree>
    <p:extLst>
      <p:ext uri="{BB962C8B-B14F-4D97-AF65-F5344CB8AC3E}">
        <p14:creationId xmlns:p14="http://schemas.microsoft.com/office/powerpoint/2010/main" val="313155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sp>
        <p:nvSpPr>
          <p:cNvPr id="2" name="TextBox 1"/>
          <p:cNvSpPr txBox="1"/>
          <p:nvPr/>
        </p:nvSpPr>
        <p:spPr>
          <a:xfrm>
            <a:off x="0"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3" name="TextBox 2"/>
          <p:cNvSpPr txBox="1"/>
          <p:nvPr/>
        </p:nvSpPr>
        <p:spPr>
          <a:xfrm>
            <a:off x="7686830" y="660790"/>
            <a:ext cx="3863927" cy="1569660"/>
          </a:xfrm>
          <a:prstGeom prst="rect">
            <a:avLst/>
          </a:prstGeom>
          <a:solidFill>
            <a:schemeClr val="bg1">
              <a:alpha val="30000"/>
            </a:schemeClr>
          </a:solidFill>
        </p:spPr>
        <p:txBody>
          <a:bodyPr wrap="square" rtlCol="0">
            <a:spAutoFit/>
          </a:bodyPr>
          <a:lstStyle/>
          <a:p>
            <a:r>
              <a:rPr lang="en-GB" sz="3200" b="1" dirty="0">
                <a:latin typeface="Calibri" panose="020F0502020204030204" pitchFamily="34" charset="0"/>
              </a:rPr>
              <a:t>Choose recycled or certified sustainable wood products.</a:t>
            </a:r>
          </a:p>
        </p:txBody>
      </p:sp>
      <p:pic>
        <p:nvPicPr>
          <p:cNvPr id="4098" name="Picture 2" descr="Image result for recycled paper logo"/>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38897" y="1523999"/>
            <a:ext cx="3080796" cy="14993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ustainable w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830" y="2392345"/>
            <a:ext cx="3949356" cy="35809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eanut butter palm o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246" y="3023320"/>
            <a:ext cx="3490686" cy="3490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0987" y="3684136"/>
            <a:ext cx="2116089" cy="2554545"/>
          </a:xfrm>
          <a:prstGeom prst="rect">
            <a:avLst/>
          </a:prstGeom>
          <a:solidFill>
            <a:schemeClr val="bg1">
              <a:alpha val="30000"/>
            </a:schemeClr>
          </a:solidFill>
        </p:spPr>
        <p:txBody>
          <a:bodyPr wrap="square" rtlCol="0">
            <a:spAutoFit/>
          </a:bodyPr>
          <a:lstStyle/>
          <a:p>
            <a:r>
              <a:rPr lang="en-GB" sz="3200" b="1" dirty="0">
                <a:latin typeface="Calibri" panose="020F0502020204030204" pitchFamily="34" charset="0"/>
              </a:rPr>
              <a:t>Look for products that no longer use palm oil</a:t>
            </a:r>
          </a:p>
        </p:txBody>
      </p:sp>
    </p:spTree>
    <p:extLst>
      <p:ext uri="{BB962C8B-B14F-4D97-AF65-F5344CB8AC3E}">
        <p14:creationId xmlns:p14="http://schemas.microsoft.com/office/powerpoint/2010/main" val="118975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2. Urbanisation</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482948" y="1497390"/>
            <a:ext cx="6921303" cy="1569660"/>
          </a:xfrm>
          <a:prstGeom prst="rect">
            <a:avLst/>
          </a:prstGeom>
        </p:spPr>
        <p:txBody>
          <a:bodyPr wrap="square">
            <a:spAutoFit/>
          </a:bodyPr>
          <a:lstStyle/>
          <a:p>
            <a:r>
              <a:rPr lang="en-GB" sz="2400" b="1" dirty="0">
                <a:latin typeface="Calibri" panose="020F0502020204030204" pitchFamily="34" charset="0"/>
              </a:rPr>
              <a:t>Urbanisation means that there are more and more people living in built-up urban areas, rather than in rural areas. This means that more houses and roads are being built on land that was once untouched. </a:t>
            </a:r>
            <a:endParaRPr lang="en-GB" sz="2400" dirty="0">
              <a:latin typeface="Calibri" panose="020F0502020204030204" pitchFamily="34" charset="0"/>
            </a:endParaRPr>
          </a:p>
        </p:txBody>
      </p:sp>
      <p:pic>
        <p:nvPicPr>
          <p:cNvPr id="2050" name="Picture 2" descr="Image result for house building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49" y="3276600"/>
            <a:ext cx="7734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4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762558" y="472857"/>
            <a:ext cx="7695028" cy="1107996"/>
          </a:xfrm>
          <a:prstGeom prst="rect">
            <a:avLst/>
          </a:prstGeom>
          <a:noFill/>
        </p:spPr>
        <p:txBody>
          <a:bodyPr wrap="square" rtlCol="0">
            <a:spAutoFit/>
          </a:bodyPr>
          <a:lstStyle/>
          <a:p>
            <a:pPr algn="ctr"/>
            <a:r>
              <a:rPr lang="en-GB" sz="6600" b="1" dirty="0">
                <a:latin typeface="Calibri" panose="020F0502020204030204" pitchFamily="34" charset="0"/>
              </a:rPr>
              <a:t>What has happened?</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684503" y="1524425"/>
            <a:ext cx="5210180" cy="2308324"/>
          </a:xfrm>
          <a:prstGeom prst="rect">
            <a:avLst/>
          </a:prstGeom>
          <a:noFill/>
        </p:spPr>
        <p:txBody>
          <a:bodyPr wrap="square" rtlCol="0">
            <a:spAutoFit/>
          </a:bodyPr>
          <a:lstStyle/>
          <a:p>
            <a:r>
              <a:rPr lang="en-GB" sz="2400" b="1" dirty="0">
                <a:latin typeface="Calibri" panose="020F0502020204030204" pitchFamily="34" charset="0"/>
              </a:rPr>
              <a:t>When we build another road, or housing estate, pave our back garden or make a driveway, we are taking away food sources from a </a:t>
            </a:r>
            <a:r>
              <a:rPr lang="en-GB" sz="2400" b="1" dirty="0" smtClean="0">
                <a:latin typeface="Calibri" panose="020F0502020204030204" pitchFamily="34" charset="0"/>
              </a:rPr>
              <a:t>hedgehog’s </a:t>
            </a:r>
            <a:r>
              <a:rPr lang="en-GB" sz="2400" b="1" dirty="0">
                <a:latin typeface="Calibri" panose="020F0502020204030204" pitchFamily="34" charset="0"/>
              </a:rPr>
              <a:t>environment, because worms, slugs and snails don’t live on roads!</a:t>
            </a:r>
          </a:p>
        </p:txBody>
      </p:sp>
      <p:sp>
        <p:nvSpPr>
          <p:cNvPr id="8" name="TextBox 7"/>
          <p:cNvSpPr txBox="1"/>
          <p:nvPr/>
        </p:nvSpPr>
        <p:spPr>
          <a:xfrm>
            <a:off x="6445906" y="3918692"/>
            <a:ext cx="5415225" cy="2431435"/>
          </a:xfrm>
          <a:prstGeom prst="rect">
            <a:avLst/>
          </a:prstGeom>
          <a:noFill/>
        </p:spPr>
        <p:txBody>
          <a:bodyPr wrap="square" rtlCol="0">
            <a:spAutoFit/>
          </a:bodyPr>
          <a:lstStyle/>
          <a:p>
            <a:r>
              <a:rPr lang="en-GB" sz="2400" b="1" dirty="0">
                <a:latin typeface="Calibri" panose="020F0502020204030204" pitchFamily="34" charset="0"/>
              </a:rPr>
              <a:t>Hedgehogs are nocturnal and can travel between 1 and 2 miles at night foraging for food</a:t>
            </a:r>
            <a:r>
              <a:rPr lang="en-GB" sz="3200" b="1" dirty="0">
                <a:latin typeface="Calibri" panose="020F0502020204030204" pitchFamily="34" charset="0"/>
              </a:rPr>
              <a:t>. </a:t>
            </a:r>
            <a:r>
              <a:rPr lang="en-GB" sz="2400" b="1" dirty="0">
                <a:latin typeface="Calibri" panose="020F0502020204030204" pitchFamily="34" charset="0"/>
              </a:rPr>
              <a:t>When we put fences between each garden, we cut off their chance to move around and look for food or find a mate. </a:t>
            </a:r>
          </a:p>
        </p:txBody>
      </p:sp>
      <p:sp>
        <p:nvSpPr>
          <p:cNvPr id="5" name="AutoShape 2" descr="Image result for hedgehog"/>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Image result for hedgeh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48" y="1454470"/>
            <a:ext cx="3003452" cy="22496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ck gardens housing estat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250"/>
          <a:stretch/>
        </p:blipFill>
        <p:spPr bwMode="auto">
          <a:xfrm>
            <a:off x="9089286" y="316718"/>
            <a:ext cx="2313837" cy="2800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tatic.pexels.com/photos/134061/pexels-photo-13406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76" y="4121040"/>
            <a:ext cx="2581224" cy="17024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6645" y="4057566"/>
            <a:ext cx="2870526" cy="2308324"/>
          </a:xfrm>
          <a:prstGeom prst="rect">
            <a:avLst/>
          </a:prstGeom>
          <a:noFill/>
        </p:spPr>
        <p:txBody>
          <a:bodyPr wrap="square" rtlCol="0">
            <a:spAutoFit/>
          </a:bodyPr>
          <a:lstStyle/>
          <a:p>
            <a:r>
              <a:rPr lang="en-GB" sz="2400" b="1" dirty="0">
                <a:latin typeface="Calibri" panose="020F0502020204030204" pitchFamily="34" charset="0"/>
              </a:rPr>
              <a:t>It is thought that their numbers have declined from about 30 million in the 1950s to about 1.5million now.</a:t>
            </a:r>
          </a:p>
        </p:txBody>
      </p:sp>
    </p:spTree>
    <p:extLst>
      <p:ext uri="{BB962C8B-B14F-4D97-AF65-F5344CB8AC3E}">
        <p14:creationId xmlns:p14="http://schemas.microsoft.com/office/powerpoint/2010/main" val="4869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762558" y="217501"/>
            <a:ext cx="769502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6400800" y="1288583"/>
            <a:ext cx="5210180" cy="2677656"/>
          </a:xfrm>
          <a:prstGeom prst="rect">
            <a:avLst/>
          </a:prstGeom>
          <a:noFill/>
        </p:spPr>
        <p:txBody>
          <a:bodyPr wrap="square" rtlCol="0">
            <a:spAutoFit/>
          </a:bodyPr>
          <a:lstStyle/>
          <a:p>
            <a:r>
              <a:rPr lang="en-GB" sz="2400" b="1" dirty="0">
                <a:latin typeface="Calibri" panose="020F0502020204030204" pitchFamily="34" charset="0"/>
              </a:rPr>
              <a:t>Watch this clip </a:t>
            </a:r>
            <a:r>
              <a:rPr lang="en-GB" sz="2400" b="1" dirty="0">
                <a:latin typeface="Calibri" panose="020F0502020204030204" pitchFamily="34" charset="0"/>
                <a:hlinkClick r:id="rId3"/>
              </a:rPr>
              <a:t>https://www.dailymotion.com/video/x4zf79h_bbc1-countryfile-autumn-diaries-episode3-26oct16-helping-the-hedgehog-from-extinction_animals</a:t>
            </a:r>
            <a:r>
              <a:rPr lang="en-GB" sz="2400" b="1" dirty="0">
                <a:latin typeface="Calibri" panose="020F0502020204030204" pitchFamily="34" charset="0"/>
              </a:rPr>
              <a:t> to find out some ways that we could help hedgehogs.</a:t>
            </a:r>
          </a:p>
        </p:txBody>
      </p:sp>
      <p:sp>
        <p:nvSpPr>
          <p:cNvPr id="8" name="TextBox 7"/>
          <p:cNvSpPr txBox="1"/>
          <p:nvPr/>
        </p:nvSpPr>
        <p:spPr>
          <a:xfrm>
            <a:off x="1617785" y="4584649"/>
            <a:ext cx="6839801" cy="1815882"/>
          </a:xfrm>
          <a:prstGeom prst="rect">
            <a:avLst/>
          </a:prstGeom>
          <a:noFill/>
        </p:spPr>
        <p:txBody>
          <a:bodyPr wrap="square" rtlCol="0">
            <a:spAutoFit/>
          </a:bodyPr>
          <a:lstStyle/>
          <a:p>
            <a:r>
              <a:rPr lang="en-GB" sz="2800" b="1" dirty="0">
                <a:latin typeface="Calibri" panose="020F0502020204030204" pitchFamily="34" charset="0"/>
              </a:rPr>
              <a:t>Put out some food for them. Leave an area in your garden for them to forage in, talk to your neighbours about making a ‘hedgehog highway’ between all of your gardens.</a:t>
            </a:r>
          </a:p>
        </p:txBody>
      </p:sp>
      <p:sp>
        <p:nvSpPr>
          <p:cNvPr id="5" name="AutoShape 2" descr="Image result for hedgehog"/>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descr="Image result for what do hedgehogs 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81" y="1216304"/>
            <a:ext cx="428625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edgehog find the g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3015" y="3581400"/>
            <a:ext cx="290796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8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3. Global Warming</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Image result for global w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66" y="1287106"/>
            <a:ext cx="3668765" cy="24362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global warming c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339" y="3909541"/>
            <a:ext cx="5039531" cy="2832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2973" y="2027128"/>
            <a:ext cx="5303520" cy="3539430"/>
          </a:xfrm>
          <a:prstGeom prst="rect">
            <a:avLst/>
          </a:prstGeom>
          <a:solidFill>
            <a:schemeClr val="bg1">
              <a:alpha val="70000"/>
            </a:schemeClr>
          </a:solidFill>
        </p:spPr>
        <p:txBody>
          <a:bodyPr wrap="square" rtlCol="0">
            <a:spAutoFit/>
          </a:bodyPr>
          <a:lstStyle/>
          <a:p>
            <a:r>
              <a:rPr lang="en-GB" sz="2800" b="1" dirty="0">
                <a:latin typeface="Calibri" panose="020F0502020204030204" pitchFamily="34" charset="0"/>
              </a:rPr>
              <a:t>The world is getting warmer because we are burning more fossil fuels. The carbon dioxide this produces is a greenhouse gas – this means that when it is in </a:t>
            </a:r>
            <a:r>
              <a:rPr lang="en-GB" sz="2800" b="1" dirty="0" smtClean="0">
                <a:latin typeface="Calibri" panose="020F0502020204030204" pitchFamily="34" charset="0"/>
              </a:rPr>
              <a:t/>
            </a:r>
            <a:br>
              <a:rPr lang="en-GB" sz="2800" b="1" dirty="0" smtClean="0">
                <a:latin typeface="Calibri" panose="020F0502020204030204" pitchFamily="34" charset="0"/>
              </a:rPr>
            </a:br>
            <a:r>
              <a:rPr lang="en-GB" sz="2800" b="1" dirty="0" smtClean="0">
                <a:latin typeface="Calibri" panose="020F0502020204030204" pitchFamily="34" charset="0"/>
              </a:rPr>
              <a:t>our </a:t>
            </a:r>
            <a:r>
              <a:rPr lang="en-GB" sz="2800" b="1" dirty="0">
                <a:latin typeface="Calibri" panose="020F0502020204030204" pitchFamily="34" charset="0"/>
              </a:rPr>
              <a:t>atmosphere, it acts like a greenhouse to warm up </a:t>
            </a:r>
            <a:r>
              <a:rPr lang="en-GB" sz="2800" b="1" dirty="0" smtClean="0">
                <a:latin typeface="Calibri" panose="020F0502020204030204" pitchFamily="34" charset="0"/>
              </a:rPr>
              <a:t/>
            </a:r>
            <a:br>
              <a:rPr lang="en-GB" sz="2800" b="1" dirty="0" smtClean="0">
                <a:latin typeface="Calibri" panose="020F0502020204030204" pitchFamily="34" charset="0"/>
              </a:rPr>
            </a:br>
            <a:r>
              <a:rPr lang="en-GB" sz="2800" b="1" dirty="0" smtClean="0">
                <a:latin typeface="Calibri" panose="020F0502020204030204" pitchFamily="34" charset="0"/>
              </a:rPr>
              <a:t>the </a:t>
            </a:r>
            <a:r>
              <a:rPr lang="en-GB" sz="2800" b="1" dirty="0">
                <a:latin typeface="Calibri" panose="020F0502020204030204" pitchFamily="34" charset="0"/>
              </a:rPr>
              <a:t>world.</a:t>
            </a:r>
          </a:p>
        </p:txBody>
      </p:sp>
    </p:spTree>
    <p:extLst>
      <p:ext uri="{BB962C8B-B14F-4D97-AF65-F5344CB8AC3E}">
        <p14:creationId xmlns:p14="http://schemas.microsoft.com/office/powerpoint/2010/main" val="2808967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966</Words>
  <Application>Microsoft Office PowerPoint</Application>
  <PresentationFormat>Widescreen</PresentationFormat>
  <Paragraphs>73</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Kimberley</dc:creator>
  <cp:lastModifiedBy>Kevin</cp:lastModifiedBy>
  <cp:revision>69</cp:revision>
  <dcterms:created xsi:type="dcterms:W3CDTF">2017-02-18T21:20:08Z</dcterms:created>
  <dcterms:modified xsi:type="dcterms:W3CDTF">2017-03-07T12:47:56Z</dcterms:modified>
</cp:coreProperties>
</file>