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9CA54-6F12-4AD7-A068-5C34C36867EB}" type="datetimeFigureOut">
              <a:rPr lang="en-GB" smtClean="0"/>
              <a:pPr/>
              <a:t>07/03/2017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9AB14-8929-4B69-9309-40D7289F114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4913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9CA54-6F12-4AD7-A068-5C34C36867EB}" type="datetimeFigureOut">
              <a:rPr lang="en-GB" smtClean="0"/>
              <a:pPr/>
              <a:t>07/03/2017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9AB14-8929-4B69-9309-40D7289F114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531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9CA54-6F12-4AD7-A068-5C34C36867EB}" type="datetimeFigureOut">
              <a:rPr lang="en-GB" smtClean="0"/>
              <a:pPr/>
              <a:t>07/03/2017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9AB14-8929-4B69-9309-40D7289F114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951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9CA54-6F12-4AD7-A068-5C34C36867EB}" type="datetimeFigureOut">
              <a:rPr lang="en-GB" smtClean="0"/>
              <a:pPr/>
              <a:t>07/03/2017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9AB14-8929-4B69-9309-40D7289F114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4687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9CA54-6F12-4AD7-A068-5C34C36867EB}" type="datetimeFigureOut">
              <a:rPr lang="en-GB" smtClean="0"/>
              <a:pPr/>
              <a:t>07/03/2017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9AB14-8929-4B69-9309-40D7289F114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027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9CA54-6F12-4AD7-A068-5C34C36867EB}" type="datetimeFigureOut">
              <a:rPr lang="en-GB" smtClean="0"/>
              <a:pPr/>
              <a:t>07/03/2017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9AB14-8929-4B69-9309-40D7289F114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27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9CA54-6F12-4AD7-A068-5C34C36867EB}" type="datetimeFigureOut">
              <a:rPr lang="en-GB" smtClean="0"/>
              <a:pPr/>
              <a:t>07/03/2017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9AB14-8929-4B69-9309-40D7289F114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0848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9CA54-6F12-4AD7-A068-5C34C36867EB}" type="datetimeFigureOut">
              <a:rPr lang="en-GB" smtClean="0"/>
              <a:pPr/>
              <a:t>07/03/2017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9AB14-8929-4B69-9309-40D7289F114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1374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9CA54-6F12-4AD7-A068-5C34C36867EB}" type="datetimeFigureOut">
              <a:rPr lang="en-GB" smtClean="0"/>
              <a:pPr/>
              <a:t>07/03/2017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9AB14-8929-4B69-9309-40D7289F114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6858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9CA54-6F12-4AD7-A068-5C34C36867EB}" type="datetimeFigureOut">
              <a:rPr lang="en-GB" smtClean="0"/>
              <a:pPr/>
              <a:t>07/03/2017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9AB14-8929-4B69-9309-40D7289F114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51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9CA54-6F12-4AD7-A068-5C34C36867EB}" type="datetimeFigureOut">
              <a:rPr lang="en-GB" smtClean="0"/>
              <a:pPr/>
              <a:t>07/03/2017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9AB14-8929-4B69-9309-40D7289F114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3443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9CA54-6F12-4AD7-A068-5C34C36867EB}" type="datetimeFigureOut">
              <a:rPr lang="en-GB" smtClean="0"/>
              <a:pPr/>
              <a:t>07/03/2017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9AB14-8929-4B69-9309-40D7289F114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084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4163562" y="1574324"/>
            <a:ext cx="3971636" cy="2707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GB" sz="1500" b="1" dirty="0">
                <a:solidFill>
                  <a:srgbClr val="FF0000"/>
                </a:solidFill>
              </a:rPr>
              <a:t>Science - Year </a:t>
            </a:r>
            <a:r>
              <a:rPr lang="en-GB" sz="1500" b="1" dirty="0" smtClean="0">
                <a:solidFill>
                  <a:srgbClr val="FF0000"/>
                </a:solidFill>
              </a:rPr>
              <a:t>4</a:t>
            </a:r>
            <a:endParaRPr lang="en-GB" sz="15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GB" sz="1350" dirty="0"/>
          </a:p>
          <a:p>
            <a:pPr marL="0" indent="0" algn="ctr">
              <a:buNone/>
            </a:pPr>
            <a:r>
              <a:rPr lang="en-GB" sz="1350" dirty="0" smtClean="0"/>
              <a:t>Living Things &amp; their Habitats – </a:t>
            </a:r>
            <a:r>
              <a:rPr lang="en-GB" sz="1350" dirty="0"/>
              <a:t>Block </a:t>
            </a:r>
            <a:r>
              <a:rPr lang="en-GB" sz="1350" dirty="0" smtClean="0"/>
              <a:t>4LvH2</a:t>
            </a:r>
            <a:endParaRPr lang="en-GB" sz="1350" dirty="0"/>
          </a:p>
          <a:p>
            <a:pPr marL="0" indent="0" algn="ctr">
              <a:buNone/>
            </a:pPr>
            <a:endParaRPr lang="en-GB" sz="1350" dirty="0"/>
          </a:p>
          <a:p>
            <a:pPr marL="0" indent="0" algn="ctr">
              <a:buNone/>
            </a:pPr>
            <a:r>
              <a:rPr lang="en-GB" b="1" dirty="0" smtClean="0"/>
              <a:t>Help Our Habitats!</a:t>
            </a:r>
            <a:endParaRPr lang="en-GB" sz="1350" dirty="0"/>
          </a:p>
          <a:p>
            <a:pPr marL="0" indent="0" algn="ctr">
              <a:buNone/>
            </a:pPr>
            <a:endParaRPr lang="en-GB" sz="1350" dirty="0"/>
          </a:p>
          <a:p>
            <a:pPr marL="0" indent="0" algn="ctr">
              <a:buNone/>
            </a:pPr>
            <a:r>
              <a:rPr lang="en-GB" sz="1350" dirty="0"/>
              <a:t>Session </a:t>
            </a:r>
            <a:r>
              <a:rPr lang="en-GB" sz="1350" dirty="0"/>
              <a:t>2</a:t>
            </a:r>
            <a:endParaRPr lang="en-GB" sz="1350" dirty="0"/>
          </a:p>
          <a:p>
            <a:pPr marL="0" indent="0" algn="ctr">
              <a:buNone/>
            </a:pPr>
            <a:r>
              <a:rPr lang="en-GB" sz="1350" b="1" dirty="0" smtClean="0"/>
              <a:t>PowerPoint</a:t>
            </a:r>
            <a:endParaRPr lang="en-GB" sz="135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311905" y="6206148"/>
            <a:ext cx="5674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/>
              <a:t>© Original resource copyright Hamilton Trust, who give permission for it to be adapted as wished by individual users.</a:t>
            </a:r>
          </a:p>
          <a:p>
            <a:r>
              <a:rPr lang="en-GB" sz="900" dirty="0"/>
              <a:t>We refer you to our warning, at the foot of the block overview, about links to other websites.</a:t>
            </a:r>
          </a:p>
        </p:txBody>
      </p:sp>
    </p:spTree>
    <p:extLst>
      <p:ext uri="{BB962C8B-B14F-4D97-AF65-F5344CB8AC3E}">
        <p14:creationId xmlns:p14="http://schemas.microsoft.com/office/powerpoint/2010/main" val="264969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25412" y="1055077"/>
            <a:ext cx="1004433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How do some living things adapt to natural changes in their environment</a:t>
            </a:r>
            <a:r>
              <a:rPr lang="en-GB" sz="4400" dirty="0" smtClean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?</a:t>
            </a:r>
          </a:p>
          <a:p>
            <a:pPr algn="ctr"/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Choose the correct answer in each scenario that follows.  </a:t>
            </a:r>
            <a:endParaRPr lang="en-GB" sz="2800" dirty="0">
              <a:solidFill>
                <a:schemeClr val="accent1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pic>
        <p:nvPicPr>
          <p:cNvPr id="1028" name="Picture 4" descr="http://www.publicdomainpictures.net/pictures/30000/velka/the-four-season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244" y="3173376"/>
            <a:ext cx="5176667" cy="3305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50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9141" y="576775"/>
            <a:ext cx="10044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When the tide goes out, a limpet stays safe from predators by…..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5584" y="2954215"/>
            <a:ext cx="48814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accent6">
                    <a:lumMod val="75000"/>
                  </a:schemeClr>
                </a:solidFill>
                <a:latin typeface="Berlin Sans FB" panose="020E0602020502020306" pitchFamily="34" charset="0"/>
              </a:rPr>
              <a:t>1…clamping tightly to a rock (which also stops them from drying out).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26587" y="2954215"/>
            <a:ext cx="4881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accent6">
                    <a:lumMod val="75000"/>
                  </a:schemeClr>
                </a:solidFill>
                <a:latin typeface="Berlin Sans FB" panose="020E0602020502020306" pitchFamily="34" charset="0"/>
              </a:rPr>
              <a:t>2…spitting out poison.</a:t>
            </a:r>
          </a:p>
        </p:txBody>
      </p:sp>
      <p:pic>
        <p:nvPicPr>
          <p:cNvPr id="5122" name="Picture 2" descr="Image result for limpe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880" y="3953021"/>
            <a:ext cx="3733920" cy="2584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63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9141" y="576775"/>
            <a:ext cx="100443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During Winter, much of Canada is covered in snow. To hide from predators a snowshoe hare will…..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5584" y="2954215"/>
            <a:ext cx="4881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accent6">
                    <a:lumMod val="75000"/>
                  </a:schemeClr>
                </a:solidFill>
                <a:latin typeface="Berlin Sans FB" panose="020E0602020502020306" pitchFamily="34" charset="0"/>
              </a:rPr>
              <a:t>1…hibernate.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26587" y="2954215"/>
            <a:ext cx="48814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accent6">
                    <a:lumMod val="75000"/>
                  </a:schemeClr>
                </a:solidFill>
                <a:latin typeface="Berlin Sans FB" panose="020E0602020502020306" pitchFamily="34" charset="0"/>
              </a:rPr>
              <a:t>2…change from having brown fur to white fur.</a:t>
            </a:r>
          </a:p>
        </p:txBody>
      </p:sp>
      <p:pic>
        <p:nvPicPr>
          <p:cNvPr id="4098" name="Picture 2" descr="Image result for snowshoe ha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84" y="3900103"/>
            <a:ext cx="3842965" cy="263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92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9142" y="576775"/>
            <a:ext cx="57255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At night, a tulip flower will close up…..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5584" y="2954215"/>
            <a:ext cx="48814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accent6">
                    <a:lumMod val="75000"/>
                  </a:schemeClr>
                </a:solidFill>
                <a:latin typeface="Berlin Sans FB" panose="020E0602020502020306" pitchFamily="34" charset="0"/>
              </a:rPr>
              <a:t>1…to stop the dew from getting the pollen wet.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26587" y="2954215"/>
            <a:ext cx="48814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accent6">
                    <a:lumMod val="75000"/>
                  </a:schemeClr>
                </a:solidFill>
                <a:latin typeface="Berlin Sans FB" panose="020E0602020502020306" pitchFamily="34" charset="0"/>
              </a:rPr>
              <a:t>2…to protect it from frost.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9141" y="4954788"/>
            <a:ext cx="95496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accent6">
                    <a:lumMod val="75000"/>
                  </a:schemeClr>
                </a:solidFill>
                <a:latin typeface="Berlin Sans FB" panose="020E0602020502020306" pitchFamily="34" charset="0"/>
              </a:rPr>
              <a:t>Actually, scientists aren’t really sure why, but both of these theories are considered a possibility.</a:t>
            </a:r>
          </a:p>
        </p:txBody>
      </p:sp>
      <p:pic>
        <p:nvPicPr>
          <p:cNvPr id="3074" name="Picture 2" descr="Image result for tulip at nigh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5970" y="443914"/>
            <a:ext cx="1882726" cy="251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761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9141" y="576775"/>
            <a:ext cx="10044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Dormice survive the cold winter by…..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63504" y="1747766"/>
            <a:ext cx="48814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accent6">
                    <a:lumMod val="75000"/>
                  </a:schemeClr>
                </a:solidFill>
                <a:latin typeface="Berlin Sans FB" panose="020E0602020502020306" pitchFamily="34" charset="0"/>
              </a:rPr>
              <a:t>1…hibernating for 6 months.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63504" y="3831377"/>
            <a:ext cx="4881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accent6">
                    <a:lumMod val="75000"/>
                  </a:schemeClr>
                </a:solidFill>
                <a:latin typeface="Berlin Sans FB" panose="020E0602020502020306" pitchFamily="34" charset="0"/>
              </a:rPr>
              <a:t>2…growing thicker fur.</a:t>
            </a:r>
          </a:p>
        </p:txBody>
      </p:sp>
      <p:pic>
        <p:nvPicPr>
          <p:cNvPr id="2050" name="Picture 2" descr="Image result for dormous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596"/>
          <a:stretch/>
        </p:blipFill>
        <p:spPr bwMode="auto">
          <a:xfrm>
            <a:off x="1503522" y="1873379"/>
            <a:ext cx="4319876" cy="42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1077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9141" y="576775"/>
            <a:ext cx="10044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To cope with less available food during winter, a squirrel will …..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1713" y="2203095"/>
            <a:ext cx="48814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accent6">
                    <a:lumMod val="75000"/>
                  </a:schemeClr>
                </a:solidFill>
                <a:latin typeface="Berlin Sans FB" panose="020E0602020502020306" pitchFamily="34" charset="0"/>
              </a:rPr>
              <a:t>1…fatten up over </a:t>
            </a:r>
            <a:r>
              <a:rPr lang="en-GB" sz="3600" dirty="0" smtClean="0">
                <a:solidFill>
                  <a:schemeClr val="accent6">
                    <a:lumMod val="75000"/>
                  </a:schemeClr>
                </a:solidFill>
                <a:latin typeface="Berlin Sans FB" panose="020E0602020502020306" pitchFamily="34" charset="0"/>
              </a:rPr>
              <a:t>summer </a:t>
            </a:r>
            <a:r>
              <a:rPr lang="en-GB" sz="3600" dirty="0">
                <a:solidFill>
                  <a:schemeClr val="accent6">
                    <a:lumMod val="75000"/>
                  </a:schemeClr>
                </a:solidFill>
                <a:latin typeface="Berlin Sans FB" panose="020E0602020502020306" pitchFamily="34" charset="0"/>
              </a:rPr>
              <a:t>so it doesn’t need to eat.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3098" y="4145841"/>
            <a:ext cx="48814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accent6">
                    <a:lumMod val="75000"/>
                  </a:schemeClr>
                </a:solidFill>
                <a:latin typeface="Berlin Sans FB" panose="020E0602020502020306" pitchFamily="34" charset="0"/>
              </a:rPr>
              <a:t>2…spend the </a:t>
            </a:r>
            <a:r>
              <a:rPr lang="en-GB" sz="3600" dirty="0" smtClean="0">
                <a:solidFill>
                  <a:schemeClr val="accent6">
                    <a:lumMod val="75000"/>
                  </a:schemeClr>
                </a:solidFill>
                <a:latin typeface="Berlin Sans FB" panose="020E0602020502020306" pitchFamily="34" charset="0"/>
              </a:rPr>
              <a:t>summer </a:t>
            </a:r>
            <a:r>
              <a:rPr lang="en-GB" sz="3600" dirty="0">
                <a:solidFill>
                  <a:schemeClr val="accent6">
                    <a:lumMod val="75000"/>
                  </a:schemeClr>
                </a:solidFill>
                <a:latin typeface="Berlin Sans FB" panose="020E0602020502020306" pitchFamily="34" charset="0"/>
              </a:rPr>
              <a:t>and </a:t>
            </a:r>
            <a:r>
              <a:rPr lang="en-GB" sz="3600" dirty="0" smtClean="0">
                <a:solidFill>
                  <a:schemeClr val="accent6">
                    <a:lumMod val="75000"/>
                  </a:schemeClr>
                </a:solidFill>
                <a:latin typeface="Berlin Sans FB" panose="020E0602020502020306" pitchFamily="34" charset="0"/>
              </a:rPr>
              <a:t>autumn </a:t>
            </a:r>
            <a:r>
              <a:rPr lang="en-GB" sz="3600" dirty="0">
                <a:solidFill>
                  <a:schemeClr val="accent6">
                    <a:lumMod val="75000"/>
                  </a:schemeClr>
                </a:solidFill>
                <a:latin typeface="Berlin Sans FB" panose="020E0602020502020306" pitchFamily="34" charset="0"/>
              </a:rPr>
              <a:t>storing food for the </a:t>
            </a:r>
            <a:r>
              <a:rPr lang="en-GB" sz="3600" dirty="0" smtClean="0">
                <a:solidFill>
                  <a:schemeClr val="accent6">
                    <a:lumMod val="75000"/>
                  </a:schemeClr>
                </a:solidFill>
                <a:latin typeface="Berlin Sans FB" panose="020E0602020502020306" pitchFamily="34" charset="0"/>
              </a:rPr>
              <a:t>winter </a:t>
            </a:r>
            <a:r>
              <a:rPr lang="en-GB" sz="3600" dirty="0">
                <a:solidFill>
                  <a:schemeClr val="accent6">
                    <a:lumMod val="75000"/>
                  </a:schemeClr>
                </a:solidFill>
                <a:latin typeface="Berlin Sans FB" panose="020E0602020502020306" pitchFamily="34" charset="0"/>
              </a:rPr>
              <a:t>months.</a:t>
            </a:r>
          </a:p>
        </p:txBody>
      </p:sp>
      <p:pic>
        <p:nvPicPr>
          <p:cNvPr id="6146" name="Picture 2" descr="Image result for squirr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800" y="2686929"/>
            <a:ext cx="4038530" cy="3115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585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9141" y="576775"/>
            <a:ext cx="10044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An American bison will cool down in the summer by…..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1713" y="2203095"/>
            <a:ext cx="4881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accent6">
                    <a:lumMod val="75000"/>
                  </a:schemeClr>
                </a:solidFill>
                <a:latin typeface="Berlin Sans FB" panose="020E0602020502020306" pitchFamily="34" charset="0"/>
              </a:rPr>
              <a:t>1…shading under a tree.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78988" y="2249261"/>
            <a:ext cx="48814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accent6">
                    <a:lumMod val="75000"/>
                  </a:schemeClr>
                </a:solidFill>
                <a:latin typeface="Berlin Sans FB" panose="020E0602020502020306" pitchFamily="34" charset="0"/>
              </a:rPr>
              <a:t>2…shedding their thick, brown coats.</a:t>
            </a:r>
          </a:p>
        </p:txBody>
      </p:sp>
      <p:pic>
        <p:nvPicPr>
          <p:cNvPr id="7172" name="Picture 4" descr="Image result for american bison summer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4" t="6359" r="27282" b="23077"/>
          <a:stretch/>
        </p:blipFill>
        <p:spPr bwMode="auto">
          <a:xfrm>
            <a:off x="2841670" y="3097898"/>
            <a:ext cx="4135905" cy="352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84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2194" y="590843"/>
            <a:ext cx="72730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Answers</a:t>
            </a:r>
          </a:p>
          <a:p>
            <a:r>
              <a:rPr lang="en-GB" sz="3200" dirty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Limpets 1</a:t>
            </a:r>
          </a:p>
          <a:p>
            <a:r>
              <a:rPr lang="en-GB" sz="3200" dirty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Snowshoe Hare 2 </a:t>
            </a:r>
          </a:p>
          <a:p>
            <a:r>
              <a:rPr lang="en-GB" sz="3200" dirty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Tulip 1 &amp; 2 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(Actually, scientists aren’t really sure why, but 		both of these theories are considered a possibility.) </a:t>
            </a:r>
          </a:p>
          <a:p>
            <a:r>
              <a:rPr lang="en-GB" sz="3200" dirty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Dormouse 1 </a:t>
            </a:r>
          </a:p>
          <a:p>
            <a:r>
              <a:rPr lang="en-GB" sz="3200" dirty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Squirrel 2 </a:t>
            </a:r>
          </a:p>
          <a:p>
            <a:r>
              <a:rPr lang="en-GB" sz="3200" dirty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Bison 2 </a:t>
            </a:r>
          </a:p>
          <a:p>
            <a:endParaRPr lang="en-GB" sz="3200" dirty="0">
              <a:solidFill>
                <a:schemeClr val="accent1">
                  <a:lumMod val="75000"/>
                </a:schemeClr>
              </a:solidFill>
              <a:latin typeface="Berlin Sans FB" panose="020E0602020502020306" pitchFamily="34" charset="0"/>
            </a:endParaRPr>
          </a:p>
          <a:p>
            <a:pPr algn="ctr"/>
            <a:endParaRPr lang="en-GB" sz="4800" dirty="0">
              <a:solidFill>
                <a:schemeClr val="accent1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pic>
        <p:nvPicPr>
          <p:cNvPr id="5" name="Picture 4" descr="Image result for snowshoe ha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725" y="3815697"/>
            <a:ext cx="3685392" cy="2458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64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286</Words>
  <Application>Microsoft Office PowerPoint</Application>
  <PresentationFormat>Widescreen</PresentationFormat>
  <Paragraphs>38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Berlin Sans FB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Kimberley</dc:creator>
  <cp:lastModifiedBy>Kevin</cp:lastModifiedBy>
  <cp:revision>14</cp:revision>
  <cp:lastPrinted>2017-03-06T10:20:05Z</cp:lastPrinted>
  <dcterms:created xsi:type="dcterms:W3CDTF">2017-02-13T20:27:11Z</dcterms:created>
  <dcterms:modified xsi:type="dcterms:W3CDTF">2017-03-07T12:46:37Z</dcterms:modified>
</cp:coreProperties>
</file>