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8" r:id="rId3"/>
    <p:sldId id="260" r:id="rId4"/>
    <p:sldId id="261" r:id="rId5"/>
    <p:sldId id="257" r:id="rId6"/>
    <p:sldId id="256" r:id="rId7"/>
    <p:sldId id="262" r:id="rId8"/>
    <p:sldId id="263" r:id="rId9"/>
    <p:sldId id="265"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99FF33"/>
    <a:srgbClr val="FF99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0"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9519CE3-29A1-41AD-B064-386A4AF9B4F1}"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219A8C-6A76-40B7-8FCF-4CC4FE1C97E0}" type="slidenum">
              <a:rPr lang="en-GB" smtClean="0"/>
              <a:t>‹#›</a:t>
            </a:fld>
            <a:endParaRPr lang="en-GB"/>
          </a:p>
        </p:txBody>
      </p:sp>
    </p:spTree>
    <p:extLst>
      <p:ext uri="{BB962C8B-B14F-4D97-AF65-F5344CB8AC3E}">
        <p14:creationId xmlns:p14="http://schemas.microsoft.com/office/powerpoint/2010/main" val="1234467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519CE3-29A1-41AD-B064-386A4AF9B4F1}"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219A8C-6A76-40B7-8FCF-4CC4FE1C97E0}" type="slidenum">
              <a:rPr lang="en-GB" smtClean="0"/>
              <a:t>‹#›</a:t>
            </a:fld>
            <a:endParaRPr lang="en-GB"/>
          </a:p>
        </p:txBody>
      </p:sp>
    </p:spTree>
    <p:extLst>
      <p:ext uri="{BB962C8B-B14F-4D97-AF65-F5344CB8AC3E}">
        <p14:creationId xmlns:p14="http://schemas.microsoft.com/office/powerpoint/2010/main" val="3092202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519CE3-29A1-41AD-B064-386A4AF9B4F1}"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219A8C-6A76-40B7-8FCF-4CC4FE1C97E0}" type="slidenum">
              <a:rPr lang="en-GB" smtClean="0"/>
              <a:t>‹#›</a:t>
            </a:fld>
            <a:endParaRPr lang="en-GB"/>
          </a:p>
        </p:txBody>
      </p:sp>
    </p:spTree>
    <p:extLst>
      <p:ext uri="{BB962C8B-B14F-4D97-AF65-F5344CB8AC3E}">
        <p14:creationId xmlns:p14="http://schemas.microsoft.com/office/powerpoint/2010/main" val="455321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519CE3-29A1-41AD-B064-386A4AF9B4F1}"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219A8C-6A76-40B7-8FCF-4CC4FE1C97E0}" type="slidenum">
              <a:rPr lang="en-GB" smtClean="0"/>
              <a:t>‹#›</a:t>
            </a:fld>
            <a:endParaRPr lang="en-GB"/>
          </a:p>
        </p:txBody>
      </p:sp>
    </p:spTree>
    <p:extLst>
      <p:ext uri="{BB962C8B-B14F-4D97-AF65-F5344CB8AC3E}">
        <p14:creationId xmlns:p14="http://schemas.microsoft.com/office/powerpoint/2010/main" val="3611423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519CE3-29A1-41AD-B064-386A4AF9B4F1}"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219A8C-6A76-40B7-8FCF-4CC4FE1C97E0}" type="slidenum">
              <a:rPr lang="en-GB" smtClean="0"/>
              <a:t>‹#›</a:t>
            </a:fld>
            <a:endParaRPr lang="en-GB"/>
          </a:p>
        </p:txBody>
      </p:sp>
    </p:spTree>
    <p:extLst>
      <p:ext uri="{BB962C8B-B14F-4D97-AF65-F5344CB8AC3E}">
        <p14:creationId xmlns:p14="http://schemas.microsoft.com/office/powerpoint/2010/main" val="680052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9519CE3-29A1-41AD-B064-386A4AF9B4F1}" type="datetimeFigureOut">
              <a:rPr lang="en-GB" smtClean="0"/>
              <a:t>21/06/2020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219A8C-6A76-40B7-8FCF-4CC4FE1C97E0}" type="slidenum">
              <a:rPr lang="en-GB" smtClean="0"/>
              <a:t>‹#›</a:t>
            </a:fld>
            <a:endParaRPr lang="en-GB"/>
          </a:p>
        </p:txBody>
      </p:sp>
    </p:spTree>
    <p:extLst>
      <p:ext uri="{BB962C8B-B14F-4D97-AF65-F5344CB8AC3E}">
        <p14:creationId xmlns:p14="http://schemas.microsoft.com/office/powerpoint/2010/main" val="595423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9519CE3-29A1-41AD-B064-386A4AF9B4F1}" type="datetimeFigureOut">
              <a:rPr lang="en-GB" smtClean="0"/>
              <a:t>21/06/2020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5219A8C-6A76-40B7-8FCF-4CC4FE1C97E0}" type="slidenum">
              <a:rPr lang="en-GB" smtClean="0"/>
              <a:t>‹#›</a:t>
            </a:fld>
            <a:endParaRPr lang="en-GB"/>
          </a:p>
        </p:txBody>
      </p:sp>
    </p:spTree>
    <p:extLst>
      <p:ext uri="{BB962C8B-B14F-4D97-AF65-F5344CB8AC3E}">
        <p14:creationId xmlns:p14="http://schemas.microsoft.com/office/powerpoint/2010/main" val="28389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9519CE3-29A1-41AD-B064-386A4AF9B4F1}" type="datetimeFigureOut">
              <a:rPr lang="en-GB" smtClean="0"/>
              <a:t>21/06/2020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5219A8C-6A76-40B7-8FCF-4CC4FE1C97E0}" type="slidenum">
              <a:rPr lang="en-GB" smtClean="0"/>
              <a:t>‹#›</a:t>
            </a:fld>
            <a:endParaRPr lang="en-GB"/>
          </a:p>
        </p:txBody>
      </p:sp>
    </p:spTree>
    <p:extLst>
      <p:ext uri="{BB962C8B-B14F-4D97-AF65-F5344CB8AC3E}">
        <p14:creationId xmlns:p14="http://schemas.microsoft.com/office/powerpoint/2010/main" val="3233752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519CE3-29A1-41AD-B064-386A4AF9B4F1}" type="datetimeFigureOut">
              <a:rPr lang="en-GB" smtClean="0"/>
              <a:t>21/06/2020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5219A8C-6A76-40B7-8FCF-4CC4FE1C97E0}" type="slidenum">
              <a:rPr lang="en-GB" smtClean="0"/>
              <a:t>‹#›</a:t>
            </a:fld>
            <a:endParaRPr lang="en-GB"/>
          </a:p>
        </p:txBody>
      </p:sp>
    </p:spTree>
    <p:extLst>
      <p:ext uri="{BB962C8B-B14F-4D97-AF65-F5344CB8AC3E}">
        <p14:creationId xmlns:p14="http://schemas.microsoft.com/office/powerpoint/2010/main" val="54256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519CE3-29A1-41AD-B064-386A4AF9B4F1}" type="datetimeFigureOut">
              <a:rPr lang="en-GB" smtClean="0"/>
              <a:t>21/06/2020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219A8C-6A76-40B7-8FCF-4CC4FE1C97E0}" type="slidenum">
              <a:rPr lang="en-GB" smtClean="0"/>
              <a:t>‹#›</a:t>
            </a:fld>
            <a:endParaRPr lang="en-GB"/>
          </a:p>
        </p:txBody>
      </p:sp>
    </p:spTree>
    <p:extLst>
      <p:ext uri="{BB962C8B-B14F-4D97-AF65-F5344CB8AC3E}">
        <p14:creationId xmlns:p14="http://schemas.microsoft.com/office/powerpoint/2010/main" val="4227679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519CE3-29A1-41AD-B064-386A4AF9B4F1}" type="datetimeFigureOut">
              <a:rPr lang="en-GB" smtClean="0"/>
              <a:t>21/06/2020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219A8C-6A76-40B7-8FCF-4CC4FE1C97E0}" type="slidenum">
              <a:rPr lang="en-GB" smtClean="0"/>
              <a:t>‹#›</a:t>
            </a:fld>
            <a:endParaRPr lang="en-GB"/>
          </a:p>
        </p:txBody>
      </p:sp>
    </p:spTree>
    <p:extLst>
      <p:ext uri="{BB962C8B-B14F-4D97-AF65-F5344CB8AC3E}">
        <p14:creationId xmlns:p14="http://schemas.microsoft.com/office/powerpoint/2010/main" val="1214690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519CE3-29A1-41AD-B064-386A4AF9B4F1}" type="datetimeFigureOut">
              <a:rPr lang="en-GB" smtClean="0"/>
              <a:t>21/06/2020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219A8C-6A76-40B7-8FCF-4CC4FE1C97E0}" type="slidenum">
              <a:rPr lang="en-GB" smtClean="0"/>
              <a:t>‹#›</a:t>
            </a:fld>
            <a:endParaRPr lang="en-GB"/>
          </a:p>
        </p:txBody>
      </p:sp>
    </p:spTree>
    <p:extLst>
      <p:ext uri="{BB962C8B-B14F-4D97-AF65-F5344CB8AC3E}">
        <p14:creationId xmlns:p14="http://schemas.microsoft.com/office/powerpoint/2010/main" val="2258183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uk.video.search.yahoo.com/search/video?fr=mcafee&amp;p=banksy+nhs#id=55&amp;vid=1a1be6828e69e36b2c80bde472c4d57e&amp;action=view" TargetMode="External"/><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45" y="365124"/>
            <a:ext cx="11178861" cy="6009918"/>
          </a:xfrm>
        </p:spPr>
        <p:txBody>
          <a:bodyPr>
            <a:normAutofit fontScale="90000"/>
          </a:bodyPr>
          <a:lstStyle/>
          <a:p>
            <a:pPr algn="ctr"/>
            <a:r>
              <a:rPr lang="en-GB" sz="6000" b="1" dirty="0" smtClean="0">
                <a:solidFill>
                  <a:srgbClr val="FF0000"/>
                </a:solidFill>
              </a:rPr>
              <a:t>Art</a:t>
            </a:r>
            <a:r>
              <a:rPr lang="en-GB" sz="3200" b="1" dirty="0" smtClean="0">
                <a:solidFill>
                  <a:srgbClr val="FF0000"/>
                </a:solidFill>
              </a:rPr>
              <a:t> can tell a thousand stories without even writing </a:t>
            </a:r>
            <a:r>
              <a:rPr lang="en-GB" sz="3200" b="1" dirty="0" smtClean="0">
                <a:solidFill>
                  <a:srgbClr val="FF0000"/>
                </a:solidFill>
              </a:rPr>
              <a:t/>
            </a:r>
            <a:br>
              <a:rPr lang="en-GB" sz="3200" b="1" dirty="0" smtClean="0">
                <a:solidFill>
                  <a:srgbClr val="FF0000"/>
                </a:solidFill>
              </a:rPr>
            </a:br>
            <a:r>
              <a:rPr lang="en-GB" sz="3200" b="1" dirty="0" smtClean="0">
                <a:solidFill>
                  <a:srgbClr val="FF0000"/>
                </a:solidFill>
              </a:rPr>
              <a:t>or </a:t>
            </a:r>
            <a:r>
              <a:rPr lang="en-GB" sz="3200" b="1" dirty="0" smtClean="0">
                <a:solidFill>
                  <a:srgbClr val="FF0000"/>
                </a:solidFill>
              </a:rPr>
              <a:t>speaking a word</a:t>
            </a:r>
            <a:r>
              <a:rPr lang="en-GB" sz="3200" dirty="0" smtClean="0">
                <a:solidFill>
                  <a:srgbClr val="FF0000"/>
                </a:solidFill>
              </a:rPr>
              <a:t>. </a:t>
            </a:r>
            <a:br>
              <a:rPr lang="en-GB" sz="3200" dirty="0" smtClean="0">
                <a:solidFill>
                  <a:srgbClr val="FF0000"/>
                </a:solidFill>
              </a:rPr>
            </a:br>
            <a:r>
              <a:rPr lang="en-GB" sz="3200" dirty="0">
                <a:solidFill>
                  <a:srgbClr val="FF0000"/>
                </a:solidFill>
              </a:rPr>
              <a:t/>
            </a:r>
            <a:br>
              <a:rPr lang="en-GB" sz="3200" dirty="0">
                <a:solidFill>
                  <a:srgbClr val="FF0000"/>
                </a:solidFill>
              </a:rPr>
            </a:br>
            <a:r>
              <a:rPr lang="en-GB" sz="3200" dirty="0" smtClean="0">
                <a:solidFill>
                  <a:srgbClr val="FF0000"/>
                </a:solidFill>
              </a:rPr>
              <a:t/>
            </a:r>
            <a:br>
              <a:rPr lang="en-GB" sz="3200" dirty="0" smtClean="0">
                <a:solidFill>
                  <a:srgbClr val="FF0000"/>
                </a:solidFill>
              </a:rPr>
            </a:br>
            <a:r>
              <a:rPr lang="en-GB" sz="3200" dirty="0">
                <a:solidFill>
                  <a:srgbClr val="FF0000"/>
                </a:solidFill>
              </a:rPr>
              <a:t/>
            </a:r>
            <a:br>
              <a:rPr lang="en-GB" sz="3200" dirty="0">
                <a:solidFill>
                  <a:srgbClr val="FF0000"/>
                </a:solidFill>
              </a:rPr>
            </a:br>
            <a:r>
              <a:rPr lang="en-GB" sz="3200" dirty="0" smtClean="0"/>
              <a:t/>
            </a:r>
            <a:br>
              <a:rPr lang="en-GB" sz="3200" dirty="0" smtClean="0"/>
            </a:br>
            <a:r>
              <a:rPr lang="en-GB" sz="3200" dirty="0" smtClean="0"/>
              <a:t/>
            </a:r>
            <a:br>
              <a:rPr lang="en-GB" sz="3200" dirty="0" smtClean="0"/>
            </a:br>
            <a:r>
              <a:rPr lang="en-GB" sz="3200" dirty="0"/>
              <a:t/>
            </a:r>
            <a:br>
              <a:rPr lang="en-GB" sz="3200" dirty="0"/>
            </a:br>
            <a:r>
              <a:rPr lang="en-GB" sz="3200" dirty="0" smtClean="0"/>
              <a:t/>
            </a:r>
            <a:br>
              <a:rPr lang="en-GB" sz="3200" dirty="0" smtClean="0"/>
            </a:br>
            <a:r>
              <a:rPr lang="en-GB" sz="3200" dirty="0" smtClean="0"/>
              <a:t>Photographs, drawings, paintings, sculptures can all send messages to our brain. Our brain then make us think about what we see. Sometimes we see things that others can. Sometimes we see things that others don’t see. This is good too. Our imagination makes us think different things.  </a:t>
            </a:r>
            <a:endParaRPr lang="en-GB" sz="3200" dirty="0"/>
          </a:p>
        </p:txBody>
      </p:sp>
      <p:pic>
        <p:nvPicPr>
          <p:cNvPr id="4" name="Picture 3"/>
          <p:cNvPicPr>
            <a:picLocks noChangeAspect="1"/>
          </p:cNvPicPr>
          <p:nvPr/>
        </p:nvPicPr>
        <p:blipFill rotWithShape="1">
          <a:blip r:embed="rId2"/>
          <a:srcRect l="12249" t="21225" r="7663" b="5125"/>
          <a:stretch/>
        </p:blipFill>
        <p:spPr>
          <a:xfrm>
            <a:off x="7781342" y="1403798"/>
            <a:ext cx="2627291" cy="2642746"/>
          </a:xfrm>
          <a:prstGeom prst="rect">
            <a:avLst/>
          </a:prstGeom>
        </p:spPr>
      </p:pic>
      <p:pic>
        <p:nvPicPr>
          <p:cNvPr id="3" name="Picture 2"/>
          <p:cNvPicPr>
            <a:picLocks noChangeAspect="1"/>
          </p:cNvPicPr>
          <p:nvPr/>
        </p:nvPicPr>
        <p:blipFill>
          <a:blip r:embed="rId3"/>
          <a:stretch>
            <a:fillRect/>
          </a:stretch>
        </p:blipFill>
        <p:spPr>
          <a:xfrm>
            <a:off x="399245" y="1660725"/>
            <a:ext cx="2402518" cy="2037216"/>
          </a:xfrm>
          <a:prstGeom prst="rect">
            <a:avLst/>
          </a:prstGeom>
        </p:spPr>
      </p:pic>
      <p:sp>
        <p:nvSpPr>
          <p:cNvPr id="6" name="Oval Callout 5"/>
          <p:cNvSpPr/>
          <p:nvPr/>
        </p:nvSpPr>
        <p:spPr>
          <a:xfrm>
            <a:off x="2801763" y="2178424"/>
            <a:ext cx="2577061" cy="1183341"/>
          </a:xfrm>
          <a:prstGeom prst="wedgeEllipseCallout">
            <a:avLst>
              <a:gd name="adj1" fmla="val -69882"/>
              <a:gd name="adj2" fmla="val -294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What do you see in this photograph?</a:t>
            </a:r>
            <a:endParaRPr lang="en-GB" dirty="0"/>
          </a:p>
        </p:txBody>
      </p:sp>
    </p:spTree>
    <p:extLst>
      <p:ext uri="{BB962C8B-B14F-4D97-AF65-F5344CB8AC3E}">
        <p14:creationId xmlns:p14="http://schemas.microsoft.com/office/powerpoint/2010/main" val="12034534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4097" y="397964"/>
            <a:ext cx="3247573" cy="1984628"/>
          </a:xfrm>
          <a:prstGeom prst="rect">
            <a:avLst/>
          </a:prstGeom>
        </p:spPr>
      </p:pic>
      <p:pic>
        <p:nvPicPr>
          <p:cNvPr id="3" name="Picture 2"/>
          <p:cNvPicPr>
            <a:picLocks noChangeAspect="1"/>
          </p:cNvPicPr>
          <p:nvPr/>
        </p:nvPicPr>
        <p:blipFill>
          <a:blip r:embed="rId3"/>
          <a:stretch>
            <a:fillRect/>
          </a:stretch>
        </p:blipFill>
        <p:spPr>
          <a:xfrm>
            <a:off x="4288664" y="397964"/>
            <a:ext cx="3409581" cy="2060142"/>
          </a:xfrm>
          <a:prstGeom prst="rect">
            <a:avLst/>
          </a:prstGeom>
        </p:spPr>
      </p:pic>
      <p:pic>
        <p:nvPicPr>
          <p:cNvPr id="4" name="Picture 3"/>
          <p:cNvPicPr>
            <a:picLocks noChangeAspect="1"/>
          </p:cNvPicPr>
          <p:nvPr/>
        </p:nvPicPr>
        <p:blipFill>
          <a:blip r:embed="rId4"/>
          <a:stretch>
            <a:fillRect/>
          </a:stretch>
        </p:blipFill>
        <p:spPr>
          <a:xfrm>
            <a:off x="7965239" y="474597"/>
            <a:ext cx="2962275" cy="1907995"/>
          </a:xfrm>
          <a:prstGeom prst="rect">
            <a:avLst/>
          </a:prstGeom>
        </p:spPr>
      </p:pic>
      <p:pic>
        <p:nvPicPr>
          <p:cNvPr id="5" name="Picture 4"/>
          <p:cNvPicPr>
            <a:picLocks noChangeAspect="1"/>
          </p:cNvPicPr>
          <p:nvPr/>
        </p:nvPicPr>
        <p:blipFill>
          <a:blip r:embed="rId5"/>
          <a:stretch>
            <a:fillRect/>
          </a:stretch>
        </p:blipFill>
        <p:spPr>
          <a:xfrm>
            <a:off x="774097" y="2575774"/>
            <a:ext cx="3816977" cy="3816977"/>
          </a:xfrm>
          <a:prstGeom prst="rect">
            <a:avLst/>
          </a:prstGeom>
        </p:spPr>
      </p:pic>
      <p:sp>
        <p:nvSpPr>
          <p:cNvPr id="6" name="Rounded Rectangle 5"/>
          <p:cNvSpPr/>
          <p:nvPr/>
        </p:nvSpPr>
        <p:spPr>
          <a:xfrm>
            <a:off x="4896055" y="2730321"/>
            <a:ext cx="3966693" cy="3400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smtClean="0">
                <a:ln w="0"/>
                <a:solidFill>
                  <a:schemeClr val="tx1"/>
                </a:solidFill>
                <a:effectLst>
                  <a:outerShdw blurRad="38100" dist="19050" dir="2700000" algn="tl" rotWithShape="0">
                    <a:schemeClr val="dk1">
                      <a:alpha val="40000"/>
                    </a:schemeClr>
                  </a:outerShdw>
                </a:effectLst>
              </a:rPr>
              <a:t>?</a:t>
            </a:r>
            <a:endParaRPr lang="en-GB" sz="9600" dirty="0">
              <a:ln w="0"/>
              <a:solidFill>
                <a:schemeClr val="tx1"/>
              </a:solidFill>
              <a:effectLst>
                <a:outerShdw blurRad="38100" dist="19050" dir="2700000" algn="tl" rotWithShape="0">
                  <a:schemeClr val="dk1">
                    <a:alpha val="40000"/>
                  </a:schemeClr>
                </a:outerShdw>
              </a:effectLst>
            </a:endParaRPr>
          </a:p>
        </p:txBody>
      </p:sp>
      <p:pic>
        <p:nvPicPr>
          <p:cNvPr id="9" name="Picture 8"/>
          <p:cNvPicPr>
            <a:picLocks noChangeAspect="1"/>
          </p:cNvPicPr>
          <p:nvPr/>
        </p:nvPicPr>
        <p:blipFill>
          <a:blip r:embed="rId6"/>
          <a:stretch>
            <a:fillRect/>
          </a:stretch>
        </p:blipFill>
        <p:spPr>
          <a:xfrm>
            <a:off x="9275307" y="4402636"/>
            <a:ext cx="2302612" cy="1990115"/>
          </a:xfrm>
          <a:prstGeom prst="rect">
            <a:avLst/>
          </a:prstGeom>
        </p:spPr>
      </p:pic>
      <p:sp>
        <p:nvSpPr>
          <p:cNvPr id="7" name="Oval Callout 6"/>
          <p:cNvSpPr/>
          <p:nvPr/>
        </p:nvSpPr>
        <p:spPr>
          <a:xfrm>
            <a:off x="9022976" y="2730321"/>
            <a:ext cx="2810435" cy="1030310"/>
          </a:xfrm>
          <a:prstGeom prst="wedgeEllipseCallout">
            <a:avLst>
              <a:gd name="adj1" fmla="val 1060"/>
              <a:gd name="adj2" fmla="val 13606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smtClean="0"/>
              <a:t>Who will you draw and turn into a superhero?</a:t>
            </a:r>
            <a:endParaRPr lang="en-GB" dirty="0"/>
          </a:p>
        </p:txBody>
      </p:sp>
    </p:spTree>
    <p:extLst>
      <p:ext uri="{BB962C8B-B14F-4D97-AF65-F5344CB8AC3E}">
        <p14:creationId xmlns:p14="http://schemas.microsoft.com/office/powerpoint/2010/main" val="1296904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r>
            <a:br>
              <a:rPr lang="en-GB" dirty="0" smtClean="0"/>
            </a:br>
            <a:r>
              <a:rPr lang="en-GB" dirty="0"/>
              <a:t/>
            </a:r>
            <a:br>
              <a:rPr lang="en-GB" dirty="0"/>
            </a:br>
            <a:r>
              <a:rPr lang="en-GB" dirty="0" smtClean="0"/>
              <a:t/>
            </a:r>
            <a:br>
              <a:rPr lang="en-GB" dirty="0" smtClean="0"/>
            </a:br>
            <a:r>
              <a:rPr lang="en-GB" sz="2700" b="1" dirty="0" smtClean="0"/>
              <a:t>Look carefully at the pictures. Can you see different things? What do people in your family see? These pictures give an ‘optical illusion’- it can show at least two different pictures.  </a:t>
            </a:r>
            <a:endParaRPr lang="en-GB" sz="2700" b="1" dirty="0"/>
          </a:p>
        </p:txBody>
      </p:sp>
      <p:sp>
        <p:nvSpPr>
          <p:cNvPr id="3" name="Content Placeholder 2"/>
          <p:cNvSpPr>
            <a:spLocks noGrp="1"/>
          </p:cNvSpPr>
          <p:nvPr>
            <p:ph idx="1"/>
          </p:nvPr>
        </p:nvSpPr>
        <p:spPr>
          <a:xfrm>
            <a:off x="838199" y="5859887"/>
            <a:ext cx="10327783" cy="317076"/>
          </a:xfrm>
        </p:spPr>
        <p:txBody>
          <a:bodyPr>
            <a:normAutofit fontScale="55000" lnSpcReduction="20000"/>
          </a:bodyPr>
          <a:lstStyle/>
          <a:p>
            <a:r>
              <a:rPr lang="en-GB" dirty="0" smtClean="0"/>
              <a:t>Swan or squirrel?          Two old people, people sitting down, a candlestick?                   What do you see here?                            </a:t>
            </a:r>
            <a:endParaRPr lang="en-GB" dirty="0"/>
          </a:p>
        </p:txBody>
      </p:sp>
      <p:sp>
        <p:nvSpPr>
          <p:cNvPr id="4" name="Rectangle 3"/>
          <p:cNvSpPr/>
          <p:nvPr/>
        </p:nvSpPr>
        <p:spPr>
          <a:xfrm>
            <a:off x="683653" y="365125"/>
            <a:ext cx="10263389" cy="1538883"/>
          </a:xfrm>
          <a:prstGeom prst="rect">
            <a:avLst/>
          </a:prstGeom>
          <a:noFill/>
        </p:spPr>
        <p:txBody>
          <a:bodyPr wrap="square" lIns="91440" tIns="45720" rIns="91440" bIns="45720">
            <a:spAutoFit/>
          </a:bodyPr>
          <a:lstStyle/>
          <a:p>
            <a:pPr algn="ctr"/>
            <a:r>
              <a:rPr lang="en-US" sz="4000" b="1" cap="none" spc="0" dirty="0" smtClean="0">
                <a:ln w="22225">
                  <a:solidFill>
                    <a:schemeClr val="accent2"/>
                  </a:solidFill>
                  <a:prstDash val="solid"/>
                </a:ln>
                <a:solidFill>
                  <a:schemeClr val="accent2">
                    <a:lumMod val="40000"/>
                    <a:lumOff val="60000"/>
                  </a:schemeClr>
                </a:solidFill>
                <a:effectLst/>
              </a:rPr>
              <a:t>What does your brain </a:t>
            </a:r>
            <a:r>
              <a:rPr lang="en-US" sz="4000" b="1" cap="none" spc="0" dirty="0" smtClean="0">
                <a:ln w="22225">
                  <a:solidFill>
                    <a:schemeClr val="accent2"/>
                  </a:solidFill>
                  <a:prstDash val="solid"/>
                </a:ln>
                <a:solidFill>
                  <a:schemeClr val="accent2">
                    <a:lumMod val="40000"/>
                    <a:lumOff val="60000"/>
                  </a:schemeClr>
                </a:solidFill>
                <a:effectLst/>
              </a:rPr>
              <a:t>tell you to see </a:t>
            </a:r>
            <a:r>
              <a:rPr lang="en-US" sz="4000" b="1" cap="none" spc="0" dirty="0" smtClean="0">
                <a:ln w="22225">
                  <a:solidFill>
                    <a:schemeClr val="accent2"/>
                  </a:solidFill>
                  <a:prstDash val="solid"/>
                </a:ln>
                <a:solidFill>
                  <a:schemeClr val="accent2">
                    <a:lumMod val="40000"/>
                    <a:lumOff val="60000"/>
                  </a:schemeClr>
                </a:solidFill>
                <a:effectLst/>
              </a:rPr>
              <a:t>here?</a:t>
            </a:r>
          </a:p>
          <a:p>
            <a:pPr algn="ct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5" name="Picture 4"/>
          <p:cNvPicPr>
            <a:picLocks noChangeAspect="1"/>
          </p:cNvPicPr>
          <p:nvPr/>
        </p:nvPicPr>
        <p:blipFill>
          <a:blip r:embed="rId2"/>
          <a:stretch>
            <a:fillRect/>
          </a:stretch>
        </p:blipFill>
        <p:spPr>
          <a:xfrm>
            <a:off x="0" y="2726869"/>
            <a:ext cx="3287953" cy="2836804"/>
          </a:xfrm>
          <a:prstGeom prst="rect">
            <a:avLst/>
          </a:prstGeom>
        </p:spPr>
      </p:pic>
      <p:pic>
        <p:nvPicPr>
          <p:cNvPr id="6" name="Picture 5"/>
          <p:cNvPicPr>
            <a:picLocks noChangeAspect="1"/>
          </p:cNvPicPr>
          <p:nvPr/>
        </p:nvPicPr>
        <p:blipFill>
          <a:blip r:embed="rId3"/>
          <a:stretch>
            <a:fillRect/>
          </a:stretch>
        </p:blipFill>
        <p:spPr>
          <a:xfrm>
            <a:off x="3030106" y="2697722"/>
            <a:ext cx="3698826" cy="2583894"/>
          </a:xfrm>
          <a:prstGeom prst="rect">
            <a:avLst/>
          </a:prstGeom>
        </p:spPr>
      </p:pic>
      <p:pic>
        <p:nvPicPr>
          <p:cNvPr id="7" name="Picture 6"/>
          <p:cNvPicPr>
            <a:picLocks noChangeAspect="1"/>
          </p:cNvPicPr>
          <p:nvPr/>
        </p:nvPicPr>
        <p:blipFill>
          <a:blip r:embed="rId4"/>
          <a:stretch>
            <a:fillRect/>
          </a:stretch>
        </p:blipFill>
        <p:spPr>
          <a:xfrm>
            <a:off x="7791718" y="2119451"/>
            <a:ext cx="3155323" cy="3311673"/>
          </a:xfrm>
          <a:prstGeom prst="rect">
            <a:avLst/>
          </a:prstGeom>
        </p:spPr>
      </p:pic>
      <p:pic>
        <p:nvPicPr>
          <p:cNvPr id="8" name="Picture 7"/>
          <p:cNvPicPr>
            <a:picLocks noChangeAspect="1"/>
          </p:cNvPicPr>
          <p:nvPr/>
        </p:nvPicPr>
        <p:blipFill>
          <a:blip r:embed="rId5"/>
          <a:stretch>
            <a:fillRect/>
          </a:stretch>
        </p:blipFill>
        <p:spPr>
          <a:xfrm>
            <a:off x="405809" y="401276"/>
            <a:ext cx="864779" cy="733290"/>
          </a:xfrm>
          <a:prstGeom prst="rect">
            <a:avLst/>
          </a:prstGeom>
        </p:spPr>
      </p:pic>
    </p:spTree>
    <p:extLst>
      <p:ext uri="{BB962C8B-B14F-4D97-AF65-F5344CB8AC3E}">
        <p14:creationId xmlns:p14="http://schemas.microsoft.com/office/powerpoint/2010/main" val="30608816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9396" y="605306"/>
            <a:ext cx="3992451" cy="1015663"/>
          </a:xfrm>
          <a:prstGeom prst="rect">
            <a:avLst/>
          </a:prstGeom>
          <a:noFill/>
        </p:spPr>
        <p:txBody>
          <a:bodyPr wrap="square" rtlCol="0">
            <a:spAutoFit/>
          </a:bodyPr>
          <a:lstStyle/>
          <a:p>
            <a:r>
              <a:rPr lang="en-GB" sz="2000" b="1" dirty="0">
                <a:solidFill>
                  <a:srgbClr val="92D050"/>
                </a:solidFill>
              </a:rPr>
              <a:t>A</a:t>
            </a:r>
            <a:r>
              <a:rPr lang="en-GB" sz="2000" b="1" dirty="0" smtClean="0">
                <a:solidFill>
                  <a:srgbClr val="92D050"/>
                </a:solidFill>
              </a:rPr>
              <a:t>rt work does not always play tricks on your brain but it does allow you to think different things about it. </a:t>
            </a:r>
            <a:endParaRPr lang="en-GB" sz="2000" b="1" dirty="0">
              <a:solidFill>
                <a:srgbClr val="92D050"/>
              </a:solidFill>
            </a:endParaRPr>
          </a:p>
        </p:txBody>
      </p:sp>
      <p:sp>
        <p:nvSpPr>
          <p:cNvPr id="3" name="TextBox 2"/>
          <p:cNvSpPr txBox="1"/>
          <p:nvPr/>
        </p:nvSpPr>
        <p:spPr>
          <a:xfrm>
            <a:off x="4726546" y="579547"/>
            <a:ext cx="3528812" cy="1938992"/>
          </a:xfrm>
          <a:prstGeom prst="rect">
            <a:avLst/>
          </a:prstGeom>
          <a:noFill/>
        </p:spPr>
        <p:txBody>
          <a:bodyPr wrap="square" rtlCol="0">
            <a:spAutoFit/>
          </a:bodyPr>
          <a:lstStyle/>
          <a:p>
            <a:r>
              <a:rPr lang="en-GB" sz="2000" b="1" dirty="0" smtClean="0">
                <a:solidFill>
                  <a:schemeClr val="accent1">
                    <a:lumMod val="75000"/>
                  </a:schemeClr>
                </a:solidFill>
              </a:rPr>
              <a:t>Look at these art forms. What do you think they are about? Do they have a story?  What are they telling you</a:t>
            </a:r>
            <a:r>
              <a:rPr lang="en-GB" sz="2000" b="1" dirty="0" smtClean="0">
                <a:solidFill>
                  <a:schemeClr val="accent1">
                    <a:lumMod val="75000"/>
                  </a:schemeClr>
                </a:solidFill>
              </a:rPr>
              <a:t>? Have you seen any of these pieces before?  </a:t>
            </a:r>
            <a:endParaRPr lang="en-GB" sz="2000" b="1" dirty="0">
              <a:solidFill>
                <a:schemeClr val="accent1">
                  <a:lumMod val="75000"/>
                </a:schemeClr>
              </a:solidFill>
            </a:endParaRPr>
          </a:p>
        </p:txBody>
      </p:sp>
      <p:sp>
        <p:nvSpPr>
          <p:cNvPr id="4" name="TextBox 3"/>
          <p:cNvSpPr txBox="1"/>
          <p:nvPr/>
        </p:nvSpPr>
        <p:spPr>
          <a:xfrm>
            <a:off x="8654603" y="579547"/>
            <a:ext cx="2640169" cy="1015663"/>
          </a:xfrm>
          <a:prstGeom prst="rect">
            <a:avLst/>
          </a:prstGeom>
          <a:noFill/>
        </p:spPr>
        <p:txBody>
          <a:bodyPr wrap="square" rtlCol="0">
            <a:spAutoFit/>
          </a:bodyPr>
          <a:lstStyle/>
          <a:p>
            <a:r>
              <a:rPr lang="en-GB" sz="2000" b="1" dirty="0" smtClean="0">
                <a:solidFill>
                  <a:srgbClr val="FF0000"/>
                </a:solidFill>
              </a:rPr>
              <a:t>Talk with someone else. What do they think? </a:t>
            </a:r>
            <a:endParaRPr lang="en-GB" sz="2000" b="1" dirty="0">
              <a:solidFill>
                <a:srgbClr val="FF0000"/>
              </a:solidFill>
            </a:endParaRPr>
          </a:p>
        </p:txBody>
      </p:sp>
      <p:pic>
        <p:nvPicPr>
          <p:cNvPr id="5" name="Picture 4"/>
          <p:cNvPicPr>
            <a:picLocks noChangeAspect="1"/>
          </p:cNvPicPr>
          <p:nvPr/>
        </p:nvPicPr>
        <p:blipFill>
          <a:blip r:embed="rId2"/>
          <a:stretch>
            <a:fillRect/>
          </a:stretch>
        </p:blipFill>
        <p:spPr>
          <a:xfrm>
            <a:off x="393072" y="1620969"/>
            <a:ext cx="2691686" cy="4213161"/>
          </a:xfrm>
          <a:prstGeom prst="rect">
            <a:avLst/>
          </a:prstGeom>
        </p:spPr>
      </p:pic>
      <p:pic>
        <p:nvPicPr>
          <p:cNvPr id="7" name="Picture 6"/>
          <p:cNvPicPr>
            <a:picLocks noChangeAspect="1"/>
          </p:cNvPicPr>
          <p:nvPr/>
        </p:nvPicPr>
        <p:blipFill>
          <a:blip r:embed="rId3"/>
          <a:stretch>
            <a:fillRect/>
          </a:stretch>
        </p:blipFill>
        <p:spPr>
          <a:xfrm>
            <a:off x="3303314" y="2926491"/>
            <a:ext cx="4952044" cy="2781704"/>
          </a:xfrm>
          <a:prstGeom prst="rect">
            <a:avLst/>
          </a:prstGeom>
        </p:spPr>
      </p:pic>
      <p:pic>
        <p:nvPicPr>
          <p:cNvPr id="8" name="Picture 7"/>
          <p:cNvPicPr>
            <a:picLocks noChangeAspect="1"/>
          </p:cNvPicPr>
          <p:nvPr/>
        </p:nvPicPr>
        <p:blipFill>
          <a:blip r:embed="rId4"/>
          <a:stretch>
            <a:fillRect/>
          </a:stretch>
        </p:blipFill>
        <p:spPr>
          <a:xfrm>
            <a:off x="8796722" y="1620969"/>
            <a:ext cx="2613960" cy="4444369"/>
          </a:xfrm>
          <a:prstGeom prst="rect">
            <a:avLst/>
          </a:prstGeom>
        </p:spPr>
      </p:pic>
    </p:spTree>
    <p:extLst>
      <p:ext uri="{BB962C8B-B14F-4D97-AF65-F5344CB8AC3E}">
        <p14:creationId xmlns:p14="http://schemas.microsoft.com/office/powerpoint/2010/main" val="5526956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4092" y="614030"/>
            <a:ext cx="3631843" cy="461665"/>
          </a:xfrm>
          <a:prstGeom prst="rect">
            <a:avLst/>
          </a:prstGeom>
          <a:noFill/>
        </p:spPr>
        <p:txBody>
          <a:bodyPr wrap="square" rtlCol="0">
            <a:spAutoFit/>
          </a:bodyPr>
          <a:lstStyle/>
          <a:p>
            <a:r>
              <a:rPr lang="en-GB" sz="2400" dirty="0" smtClean="0">
                <a:solidFill>
                  <a:srgbClr val="7030A0"/>
                </a:solidFill>
              </a:rPr>
              <a:t>What do these tell you? </a:t>
            </a:r>
            <a:endParaRPr lang="en-GB" sz="2400" dirty="0">
              <a:solidFill>
                <a:srgbClr val="7030A0"/>
              </a:solidFill>
            </a:endParaRPr>
          </a:p>
        </p:txBody>
      </p:sp>
      <p:pic>
        <p:nvPicPr>
          <p:cNvPr id="4" name="Picture 3"/>
          <p:cNvPicPr>
            <a:picLocks noChangeAspect="1"/>
          </p:cNvPicPr>
          <p:nvPr/>
        </p:nvPicPr>
        <p:blipFill>
          <a:blip r:embed="rId2"/>
          <a:stretch>
            <a:fillRect/>
          </a:stretch>
        </p:blipFill>
        <p:spPr>
          <a:xfrm>
            <a:off x="283337" y="1692326"/>
            <a:ext cx="5582516" cy="3696237"/>
          </a:xfrm>
          <a:prstGeom prst="rect">
            <a:avLst/>
          </a:prstGeom>
        </p:spPr>
      </p:pic>
      <p:pic>
        <p:nvPicPr>
          <p:cNvPr id="6" name="Picture 5"/>
          <p:cNvPicPr>
            <a:picLocks noChangeAspect="1"/>
          </p:cNvPicPr>
          <p:nvPr/>
        </p:nvPicPr>
        <p:blipFill>
          <a:blip r:embed="rId3"/>
          <a:stretch>
            <a:fillRect/>
          </a:stretch>
        </p:blipFill>
        <p:spPr>
          <a:xfrm>
            <a:off x="6204900" y="195156"/>
            <a:ext cx="5141387" cy="3196327"/>
          </a:xfrm>
          <a:prstGeom prst="rect">
            <a:avLst/>
          </a:prstGeom>
        </p:spPr>
      </p:pic>
      <p:pic>
        <p:nvPicPr>
          <p:cNvPr id="7" name="Picture 6"/>
          <p:cNvPicPr>
            <a:picLocks noChangeAspect="1"/>
          </p:cNvPicPr>
          <p:nvPr/>
        </p:nvPicPr>
        <p:blipFill>
          <a:blip r:embed="rId4"/>
          <a:stretch>
            <a:fillRect/>
          </a:stretch>
        </p:blipFill>
        <p:spPr>
          <a:xfrm>
            <a:off x="7271748" y="3391483"/>
            <a:ext cx="3007690" cy="3169828"/>
          </a:xfrm>
          <a:prstGeom prst="rect">
            <a:avLst/>
          </a:prstGeom>
        </p:spPr>
      </p:pic>
      <p:pic>
        <p:nvPicPr>
          <p:cNvPr id="8" name="Picture 7"/>
          <p:cNvPicPr>
            <a:picLocks noChangeAspect="1"/>
          </p:cNvPicPr>
          <p:nvPr/>
        </p:nvPicPr>
        <p:blipFill>
          <a:blip r:embed="rId5"/>
          <a:stretch>
            <a:fillRect/>
          </a:stretch>
        </p:blipFill>
        <p:spPr>
          <a:xfrm>
            <a:off x="479582" y="667749"/>
            <a:ext cx="644510" cy="546512"/>
          </a:xfrm>
          <a:prstGeom prst="rect">
            <a:avLst/>
          </a:prstGeom>
        </p:spPr>
      </p:pic>
    </p:spTree>
    <p:extLst>
      <p:ext uri="{BB962C8B-B14F-4D97-AF65-F5344CB8AC3E}">
        <p14:creationId xmlns:p14="http://schemas.microsoft.com/office/powerpoint/2010/main" val="21931671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1110" y="365125"/>
            <a:ext cx="3922690" cy="3137929"/>
          </a:xfrm>
        </p:spPr>
        <p:txBody>
          <a:bodyPr/>
          <a:lstStyle/>
          <a:p>
            <a:r>
              <a:rPr lang="en-GB" dirty="0" smtClean="0"/>
              <a:t>What do you think this painting is saying to you?</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459" y="184855"/>
            <a:ext cx="6468627" cy="6468627"/>
          </a:xfrm>
        </p:spPr>
      </p:pic>
      <p:sp>
        <p:nvSpPr>
          <p:cNvPr id="6" name="Rectangle 5"/>
          <p:cNvSpPr/>
          <p:nvPr/>
        </p:nvSpPr>
        <p:spPr>
          <a:xfrm>
            <a:off x="7727822" y="3817340"/>
            <a:ext cx="3072765"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By Banksy</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98915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42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75391" y="3052293"/>
            <a:ext cx="6121659" cy="3940935"/>
          </a:xfrm>
        </p:spPr>
        <p:txBody>
          <a:bodyPr>
            <a:noAutofit/>
          </a:bodyPr>
          <a:lstStyle/>
          <a:p>
            <a:pPr lvl="0" algn="just"/>
            <a:r>
              <a:rPr lang="en-GB" sz="4400" b="1" dirty="0" smtClean="0">
                <a:solidFill>
                  <a:srgbClr val="FF0000"/>
                </a:solidFill>
                <a:latin typeface="Tempus Sans ITC" panose="04020404030D07020202" pitchFamily="82" charset="0"/>
              </a:rPr>
              <a:t>Banksy</a:t>
            </a:r>
            <a:r>
              <a:rPr lang="en-GB" sz="2800" b="1" dirty="0" smtClean="0">
                <a:solidFill>
                  <a:srgbClr val="FF0000"/>
                </a:solidFill>
                <a:latin typeface="Tempus Sans ITC" panose="04020404030D07020202" pitchFamily="82" charset="0"/>
              </a:rPr>
              <a:t> </a:t>
            </a:r>
            <a:r>
              <a:rPr lang="en-GB" sz="2800" b="1" dirty="0" smtClean="0">
                <a:latin typeface="Tempus Sans ITC" panose="04020404030D07020202" pitchFamily="82" charset="0"/>
              </a:rPr>
              <a:t>is a mysterious artist that has not been seen in public so people do not know what he looks like </a:t>
            </a:r>
            <a:r>
              <a:rPr lang="en-GB" sz="2800" b="1" dirty="0" smtClean="0">
                <a:latin typeface="Tempus Sans ITC" panose="04020404030D07020202" pitchFamily="82" charset="0"/>
              </a:rPr>
              <a:t>, yet </a:t>
            </a:r>
            <a:r>
              <a:rPr lang="en-GB" sz="2800" b="1" dirty="0" smtClean="0">
                <a:latin typeface="Tempus Sans ITC" panose="04020404030D07020202" pitchFamily="82" charset="0"/>
              </a:rPr>
              <a:t>his work is famous worldwide. He secretly paints his work mainly on the side of buildings or even on the sides of lorries when no one else is around. His work suddenly appears on view in random places</a:t>
            </a:r>
            <a:r>
              <a:rPr lang="en-GB" sz="2800" b="1" dirty="0" smtClean="0">
                <a:solidFill>
                  <a:srgbClr val="FF0000"/>
                </a:solidFill>
                <a:latin typeface="Tempus Sans ITC" panose="04020404030D07020202" pitchFamily="82" charset="0"/>
              </a:rPr>
              <a:t>. This piece was given to </a:t>
            </a:r>
            <a:r>
              <a:rPr lang="en-GB" sz="2800" b="1" dirty="0" err="1" smtClean="0">
                <a:solidFill>
                  <a:srgbClr val="FF0000"/>
                </a:solidFill>
                <a:latin typeface="Tempus Sans ITC" panose="04020404030D07020202" pitchFamily="82" charset="0"/>
              </a:rPr>
              <a:t>Southhampton</a:t>
            </a:r>
            <a:r>
              <a:rPr lang="en-GB" sz="2800" b="1" dirty="0" smtClean="0">
                <a:solidFill>
                  <a:srgbClr val="FF0000"/>
                </a:solidFill>
                <a:latin typeface="Tempus Sans ITC" panose="04020404030D07020202" pitchFamily="82" charset="0"/>
              </a:rPr>
              <a:t> Hospital to thank the staff looking after people. See the link below.  </a:t>
            </a:r>
            <a:r>
              <a:rPr lang="en-GB" sz="3200" b="1" dirty="0" smtClean="0">
                <a:solidFill>
                  <a:srgbClr val="FF0000"/>
                </a:solidFill>
                <a:latin typeface="Tempus Sans ITC" panose="04020404030D07020202" pitchFamily="82" charset="0"/>
              </a:rPr>
              <a:t/>
            </a:r>
            <a:br>
              <a:rPr lang="en-GB" sz="3200" b="1" dirty="0" smtClean="0">
                <a:solidFill>
                  <a:srgbClr val="FF0000"/>
                </a:solidFill>
                <a:latin typeface="Tempus Sans ITC" panose="04020404030D07020202" pitchFamily="82" charset="0"/>
              </a:rPr>
            </a:br>
            <a:r>
              <a:rPr lang="en-GB" sz="3200" b="1" dirty="0" smtClean="0">
                <a:solidFill>
                  <a:srgbClr val="FF0000"/>
                </a:solidFill>
                <a:latin typeface="Tempus Sans ITC" panose="04020404030D07020202" pitchFamily="82" charset="0"/>
              </a:rPr>
              <a:t/>
            </a:r>
            <a:br>
              <a:rPr lang="en-GB" sz="3200" b="1" dirty="0" smtClean="0">
                <a:solidFill>
                  <a:srgbClr val="FF0000"/>
                </a:solidFill>
                <a:latin typeface="Tempus Sans ITC" panose="04020404030D07020202" pitchFamily="82" charset="0"/>
              </a:rPr>
            </a:br>
            <a:r>
              <a:rPr lang="en-GB" sz="2800" b="1" dirty="0">
                <a:solidFill>
                  <a:srgbClr val="FF0000"/>
                </a:solidFill>
                <a:latin typeface="Tempus Sans ITC" panose="04020404030D07020202" pitchFamily="82" charset="0"/>
              </a:rPr>
              <a:t/>
            </a:r>
            <a:br>
              <a:rPr lang="en-GB" sz="2800" b="1" dirty="0">
                <a:solidFill>
                  <a:srgbClr val="FF0000"/>
                </a:solidFill>
                <a:latin typeface="Tempus Sans ITC" panose="04020404030D07020202" pitchFamily="82" charset="0"/>
              </a:rPr>
            </a:br>
            <a:r>
              <a:rPr lang="en-GB" sz="2800" b="1" dirty="0" smtClean="0"/>
              <a:t>-</a:t>
            </a:r>
            <a:r>
              <a:rPr lang="en-GB" sz="2800" dirty="0" smtClean="0"/>
              <a:t> </a:t>
            </a:r>
            <a:endParaRPr lang="en-GB" sz="2800" dirty="0"/>
          </a:p>
        </p:txBody>
      </p:sp>
      <p:pic>
        <p:nvPicPr>
          <p:cNvPr id="4" name="Picture 3"/>
          <p:cNvPicPr>
            <a:picLocks noChangeAspect="1"/>
          </p:cNvPicPr>
          <p:nvPr/>
        </p:nvPicPr>
        <p:blipFill>
          <a:blip r:embed="rId2"/>
          <a:stretch>
            <a:fillRect/>
          </a:stretch>
        </p:blipFill>
        <p:spPr>
          <a:xfrm>
            <a:off x="425003" y="635258"/>
            <a:ext cx="5070083" cy="5070083"/>
          </a:xfrm>
          <a:prstGeom prst="rect">
            <a:avLst/>
          </a:prstGeom>
        </p:spPr>
      </p:pic>
      <p:sp>
        <p:nvSpPr>
          <p:cNvPr id="5" name="Rectangle 4"/>
          <p:cNvSpPr/>
          <p:nvPr/>
        </p:nvSpPr>
        <p:spPr>
          <a:xfrm>
            <a:off x="1451019" y="5705341"/>
            <a:ext cx="6096000" cy="923330"/>
          </a:xfrm>
          <a:prstGeom prst="rect">
            <a:avLst/>
          </a:prstGeom>
        </p:spPr>
        <p:txBody>
          <a:bodyPr>
            <a:spAutoFit/>
          </a:bodyPr>
          <a:lstStyle/>
          <a:p>
            <a:r>
              <a:rPr lang="en-GB" u="sng" dirty="0" smtClean="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https://uk.video.search.yahoo.com/search/video?fr=mcafee&amp;p=banksy+nhs#id=55&amp;vid=1a1be6828e69e36b2c80bde472c4d57e&amp;action=view</a:t>
            </a:r>
            <a:endParaRPr lang="en-GB" dirty="0"/>
          </a:p>
        </p:txBody>
      </p:sp>
    </p:spTree>
    <p:extLst>
      <p:ext uri="{BB962C8B-B14F-4D97-AF65-F5344CB8AC3E}">
        <p14:creationId xmlns:p14="http://schemas.microsoft.com/office/powerpoint/2010/main" val="9909305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684" y="641764"/>
            <a:ext cx="7715250" cy="5133975"/>
          </a:xfrm>
          <a:prstGeom prst="rect">
            <a:avLst/>
          </a:prstGeom>
        </p:spPr>
      </p:pic>
      <p:sp>
        <p:nvSpPr>
          <p:cNvPr id="3" name="Rectangle 2"/>
          <p:cNvSpPr/>
          <p:nvPr/>
        </p:nvSpPr>
        <p:spPr>
          <a:xfrm>
            <a:off x="8251934" y="2698377"/>
            <a:ext cx="3833036" cy="1631216"/>
          </a:xfrm>
          <a:prstGeom prst="rect">
            <a:avLst/>
          </a:prstGeom>
          <a:noFill/>
        </p:spPr>
        <p:txBody>
          <a:bodyPr wrap="none" lIns="91440" tIns="45720" rIns="91440" bIns="45720">
            <a:spAutoFit/>
          </a:bodyPr>
          <a:lstStyle/>
          <a:p>
            <a:pPr algn="ctr"/>
            <a:r>
              <a:rPr lang="en-US"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Rachel List from Yorkshire </a:t>
            </a:r>
          </a:p>
          <a:p>
            <a:pPr algn="ctr"/>
            <a:r>
              <a:rPr lang="en-US"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has painted a series  of murals on </a:t>
            </a:r>
          </a:p>
          <a:p>
            <a:pPr algn="ctr"/>
            <a:r>
              <a:rPr lang="en-US"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buildings recently.</a:t>
            </a:r>
          </a:p>
          <a:p>
            <a:pPr algn="ctr"/>
            <a:r>
              <a:rPr lang="en-US"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What do you think she is </a:t>
            </a:r>
            <a:r>
              <a:rPr lang="en-US" sz="2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a:t>
            </a:r>
            <a:r>
              <a:rPr lang="en-US"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rying to </a:t>
            </a:r>
          </a:p>
          <a:p>
            <a:pPr algn="ctr"/>
            <a:r>
              <a:rPr lang="en-US"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say in this mural?</a:t>
            </a:r>
            <a:endParaRPr lang="en-U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37920824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4584" y="309279"/>
            <a:ext cx="4610637" cy="2815468"/>
          </a:xfrm>
          <a:prstGeom prst="rect">
            <a:avLst/>
          </a:prstGeom>
        </p:spPr>
      </p:pic>
      <p:pic>
        <p:nvPicPr>
          <p:cNvPr id="3" name="Picture 2"/>
          <p:cNvPicPr>
            <a:picLocks noChangeAspect="1"/>
          </p:cNvPicPr>
          <p:nvPr/>
        </p:nvPicPr>
        <p:blipFill>
          <a:blip r:embed="rId3"/>
          <a:stretch>
            <a:fillRect/>
          </a:stretch>
        </p:blipFill>
        <p:spPr>
          <a:xfrm>
            <a:off x="6899342" y="284007"/>
            <a:ext cx="4623515" cy="2793965"/>
          </a:xfrm>
          <a:prstGeom prst="rect">
            <a:avLst/>
          </a:prstGeom>
        </p:spPr>
      </p:pic>
      <p:pic>
        <p:nvPicPr>
          <p:cNvPr id="1026" name="Picture 2" descr="https://i2.wp.com/inspiringcity.com/wp-content/uploads/2020/04/Rachel-List-NHS.jpg?resize=893%2C594&amp;ss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84" y="3533217"/>
            <a:ext cx="4610637" cy="28933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5688169" y="4048461"/>
            <a:ext cx="5702980" cy="2378098"/>
          </a:xfrm>
          <a:prstGeom prst="rect">
            <a:avLst/>
          </a:prstGeom>
        </p:spPr>
      </p:pic>
      <p:sp>
        <p:nvSpPr>
          <p:cNvPr id="6" name="Rectangle 5"/>
          <p:cNvSpPr/>
          <p:nvPr/>
        </p:nvSpPr>
        <p:spPr>
          <a:xfrm>
            <a:off x="5310582" y="3077972"/>
            <a:ext cx="5068246" cy="954107"/>
          </a:xfrm>
          <a:prstGeom prst="rect">
            <a:avLst/>
          </a:prstGeom>
          <a:noFill/>
        </p:spPr>
        <p:txBody>
          <a:bodyPr wrap="none" lIns="91440" tIns="45720" rIns="91440" bIns="45720">
            <a:spAutoFit/>
          </a:bodyPr>
          <a:lstStyle/>
          <a:p>
            <a:pPr algn="ctr"/>
            <a:r>
              <a:rPr lang="en-US" sz="28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More of Rachel List’s work. </a:t>
            </a:r>
          </a:p>
          <a:p>
            <a:pPr algn="ctr"/>
            <a:r>
              <a:rPr lang="en-US" sz="28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What do you think about these? </a:t>
            </a:r>
            <a:endParaRPr lang="en-US"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1089947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014313" y="3786389"/>
            <a:ext cx="5273142" cy="2630108"/>
          </a:xfrm>
          <a:prstGeom prst="rect">
            <a:avLst/>
          </a:prstGeom>
        </p:spPr>
      </p:pic>
      <p:sp>
        <p:nvSpPr>
          <p:cNvPr id="2" name="Oval Callout 1"/>
          <p:cNvSpPr/>
          <p:nvPr/>
        </p:nvSpPr>
        <p:spPr>
          <a:xfrm>
            <a:off x="222828" y="125284"/>
            <a:ext cx="3155324" cy="1957589"/>
          </a:xfrm>
          <a:prstGeom prst="wedgeEllipseCallout">
            <a:avLst>
              <a:gd name="adj1" fmla="val 22085"/>
              <a:gd name="adj2" fmla="val 200494"/>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dirty="0"/>
              <a:t>The National Health Service Workers (</a:t>
            </a:r>
            <a:r>
              <a:rPr lang="en-GB" dirty="0">
                <a:solidFill>
                  <a:srgbClr val="0070C0"/>
                </a:solidFill>
              </a:rPr>
              <a:t>NHS</a:t>
            </a:r>
            <a:r>
              <a:rPr lang="en-GB" dirty="0"/>
              <a:t>) have </a:t>
            </a:r>
            <a:r>
              <a:rPr lang="en-GB" dirty="0" smtClean="0"/>
              <a:t>all been brave and risked there own lives  </a:t>
            </a:r>
            <a:r>
              <a:rPr lang="en-GB" dirty="0"/>
              <a:t>during </a:t>
            </a:r>
            <a:r>
              <a:rPr lang="en-GB" dirty="0" smtClean="0"/>
              <a:t>COVID-19.</a:t>
            </a:r>
            <a:endParaRPr lang="en-GB" dirty="0"/>
          </a:p>
        </p:txBody>
      </p:sp>
      <p:sp>
        <p:nvSpPr>
          <p:cNvPr id="3" name="Oval Callout 2"/>
          <p:cNvSpPr/>
          <p:nvPr/>
        </p:nvSpPr>
        <p:spPr>
          <a:xfrm>
            <a:off x="3029946" y="1062506"/>
            <a:ext cx="2897746" cy="2408350"/>
          </a:xfrm>
          <a:prstGeom prst="wedgeEllipseCallout">
            <a:avLst>
              <a:gd name="adj1" fmla="val -32081"/>
              <a:gd name="adj2" fmla="val 105492"/>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smtClean="0"/>
              <a:t>They have worked </a:t>
            </a:r>
            <a:r>
              <a:rPr lang="en-GB" dirty="0"/>
              <a:t>like heroes saving lives and keeping people </a:t>
            </a:r>
            <a:r>
              <a:rPr lang="en-GB" dirty="0" smtClean="0"/>
              <a:t>safe- they have become our own super heroes.</a:t>
            </a:r>
            <a:endParaRPr lang="en-GB" dirty="0"/>
          </a:p>
        </p:txBody>
      </p:sp>
      <p:sp>
        <p:nvSpPr>
          <p:cNvPr id="4" name="Oval Callout 3"/>
          <p:cNvSpPr/>
          <p:nvPr/>
        </p:nvSpPr>
        <p:spPr>
          <a:xfrm>
            <a:off x="5977410" y="263448"/>
            <a:ext cx="2975019" cy="2369712"/>
          </a:xfrm>
          <a:prstGeom prst="wedgeEllipseCallout">
            <a:avLst>
              <a:gd name="adj1" fmla="val -92701"/>
              <a:gd name="adj2" fmla="val 125488"/>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Many others have been brave and saved lives too.</a:t>
            </a:r>
          </a:p>
          <a:p>
            <a:pPr algn="ctr"/>
            <a:r>
              <a:rPr lang="en-GB" dirty="0" smtClean="0">
                <a:solidFill>
                  <a:schemeClr val="tx1"/>
                </a:solidFill>
              </a:rPr>
              <a:t>People such as ……</a:t>
            </a:r>
          </a:p>
          <a:p>
            <a:pPr algn="ctr"/>
            <a:endParaRPr lang="en-GB" dirty="0">
              <a:solidFill>
                <a:schemeClr val="tx1"/>
              </a:solidFill>
            </a:endParaRPr>
          </a:p>
        </p:txBody>
      </p:sp>
      <p:sp>
        <p:nvSpPr>
          <p:cNvPr id="6" name="Oval Callout 5"/>
          <p:cNvSpPr/>
          <p:nvPr/>
        </p:nvSpPr>
        <p:spPr>
          <a:xfrm>
            <a:off x="8498826" y="2082873"/>
            <a:ext cx="3142445" cy="1287887"/>
          </a:xfrm>
          <a:prstGeom prst="wedgeEllipseCallout">
            <a:avLst>
              <a:gd name="adj1" fmla="val -137203"/>
              <a:gd name="adj2" fmla="val 171998"/>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..the Police, shop keepers, delivery drivers, Mums, Dads, neighbours.</a:t>
            </a:r>
            <a:endParaRPr lang="en-GB" dirty="0">
              <a:solidFill>
                <a:schemeClr val="tx1"/>
              </a:solidFill>
            </a:endParaRPr>
          </a:p>
        </p:txBody>
      </p:sp>
      <p:sp>
        <p:nvSpPr>
          <p:cNvPr id="7" name="Oval Callout 6"/>
          <p:cNvSpPr/>
          <p:nvPr/>
        </p:nvSpPr>
        <p:spPr>
          <a:xfrm>
            <a:off x="8212428" y="4108360"/>
            <a:ext cx="3634432" cy="2413463"/>
          </a:xfrm>
          <a:prstGeom prst="wedgeEllipseCallout">
            <a:avLst>
              <a:gd name="adj1" fmla="val -95276"/>
              <a:gd name="adj2" fmla="val -10813"/>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Can we transform these people into super heroes too like Banksy and Rachel List transformed the NHS with their artistic ideas?</a:t>
            </a:r>
            <a:endParaRPr lang="en-GB" dirty="0">
              <a:solidFill>
                <a:schemeClr val="tx1"/>
              </a:solidFill>
            </a:endParaRPr>
          </a:p>
        </p:txBody>
      </p:sp>
    </p:spTree>
    <p:extLst>
      <p:ext uri="{BB962C8B-B14F-4D97-AF65-F5344CB8AC3E}">
        <p14:creationId xmlns:p14="http://schemas.microsoft.com/office/powerpoint/2010/main" val="19713477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887</TotalTime>
  <Words>363</Words>
  <Application>Microsoft Office PowerPoint</Application>
  <PresentationFormat>Widescreen</PresentationFormat>
  <Paragraphs>28</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Tempus Sans ITC</vt:lpstr>
      <vt:lpstr>Times New Roman</vt:lpstr>
      <vt:lpstr>Office Theme</vt:lpstr>
      <vt:lpstr>Art can tell a thousand stories without even writing  or speaking a word.         Photographs, drawings, paintings, sculptures can all send messages to our brain. Our brain then make us think about what we see. Sometimes we see things that others can. Sometimes we see things that others don’t see. This is good too. Our imagination makes us think different things.  </vt:lpstr>
      <vt:lpstr>   Look carefully at the pictures. Can you see different things? What do people in your family see? These pictures give an ‘optical illusion’- it can show at least two different pictures.  </vt:lpstr>
      <vt:lpstr>PowerPoint Presentation</vt:lpstr>
      <vt:lpstr>PowerPoint Presentation</vt:lpstr>
      <vt:lpstr>What do you think this painting is saying to you?</vt:lpstr>
      <vt:lpstr>Banksy is a mysterious artist that has not been seen in public so people do not know what he looks like , yet his work is famous worldwide. He secretly paints his work mainly on the side of buildings or even on the sides of lorries when no one else is around. His work suddenly appears on view in random places. This piece was given to Southhampton Hospital to thank the staff looking after people. See the link below.     -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can tell a thousand stories without even writing or speaking a word.  Photographs, drawings, paintings, sculptures can all send messages to our brains to</dc:title>
  <dc:creator>Michael Goulding</dc:creator>
  <cp:lastModifiedBy>Michael Goulding</cp:lastModifiedBy>
  <cp:revision>21</cp:revision>
  <dcterms:created xsi:type="dcterms:W3CDTF">2020-06-20T05:55:31Z</dcterms:created>
  <dcterms:modified xsi:type="dcterms:W3CDTF">2020-06-21T19:00:14Z</dcterms:modified>
</cp:coreProperties>
</file>