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4" r:id="rId4"/>
    <p:sldId id="275" r:id="rId5"/>
    <p:sldId id="276" r:id="rId6"/>
    <p:sldId id="277" r:id="rId7"/>
    <p:sldId id="278" r:id="rId8"/>
    <p:sldId id="279" r:id="rId9"/>
    <p:sldId id="280" r:id="rId10"/>
    <p:sldId id="281" r:id="rId11"/>
    <p:sldId id="267" r:id="rId12"/>
  </p:sldIdLst>
  <p:sldSz cx="9144000" cy="6858000" type="screen4x3"/>
  <p:notesSz cx="6858000" cy="9144000"/>
  <p:embeddedFontLst>
    <p:embeddedFont>
      <p:font typeface="Twinkl" pitchFamily="2"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215"/>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5" autoAdjust="0"/>
    <p:restoredTop sz="94660"/>
  </p:normalViewPr>
  <p:slideViewPr>
    <p:cSldViewPr snapToGrid="0" showGuides="1">
      <p:cViewPr varScale="1">
        <p:scale>
          <a:sx n="114" d="100"/>
          <a:sy n="114" d="100"/>
        </p:scale>
        <p:origin x="804"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24/07/2019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t>Diary Writing Checklist</a:t>
            </a:r>
            <a:endParaRPr lang="en-GB" sz="3600" dirty="0">
              <a:latin typeface="+mn-lt"/>
            </a:endParaRPr>
          </a:p>
        </p:txBody>
      </p:sp>
      <p:sp>
        <p:nvSpPr>
          <p:cNvPr id="5" name="Rectangle 4"/>
          <p:cNvSpPr/>
          <p:nvPr/>
        </p:nvSpPr>
        <p:spPr>
          <a:xfrm>
            <a:off x="755650" y="1348846"/>
            <a:ext cx="7632700" cy="1107996"/>
          </a:xfrm>
          <a:prstGeom prst="rect">
            <a:avLst/>
          </a:prstGeom>
        </p:spPr>
        <p:txBody>
          <a:bodyPr wrap="square" lIns="0" tIns="0" rIns="0" bIns="0">
            <a:spAutoFit/>
          </a:bodyPr>
          <a:lstStyle/>
          <a:p>
            <a:pPr algn="ctr"/>
            <a:r>
              <a:rPr lang="en-GB" dirty="0">
                <a:latin typeface="Twinkl" pitchFamily="2" charset="0"/>
              </a:rPr>
              <a:t>Can you remember all of the things that you need to include in a</a:t>
            </a:r>
            <a:br>
              <a:rPr lang="en-GB" dirty="0">
                <a:latin typeface="Twinkl" pitchFamily="2" charset="0"/>
              </a:rPr>
            </a:br>
            <a:r>
              <a:rPr lang="en-GB" dirty="0">
                <a:latin typeface="Twinkl" pitchFamily="2" charset="0"/>
              </a:rPr>
              <a:t>diary entry?</a:t>
            </a:r>
          </a:p>
          <a:p>
            <a:pPr algn="ctr"/>
            <a:endParaRPr lang="en-GB" dirty="0">
              <a:latin typeface="Twinkl" pitchFamily="2" charset="0"/>
            </a:endParaRPr>
          </a:p>
          <a:p>
            <a:pPr algn="ctr"/>
            <a:r>
              <a:rPr lang="en-GB" b="1" dirty="0">
                <a:latin typeface="Twinkl" pitchFamily="2" charset="0"/>
              </a:rPr>
              <a:t>A diary should include…</a:t>
            </a:r>
          </a:p>
        </p:txBody>
      </p:sp>
      <p:sp>
        <p:nvSpPr>
          <p:cNvPr id="14" name="Rectangle: Rounded Corners 13">
            <a:extLst>
              <a:ext uri="{FF2B5EF4-FFF2-40B4-BE49-F238E27FC236}">
                <a16:creationId xmlns:a16="http://schemas.microsoft.com/office/drawing/2014/main" id="{B0EF48C4-8C8C-4889-BC82-85BE8946B4E7}"/>
              </a:ext>
            </a:extLst>
          </p:cNvPr>
          <p:cNvSpPr/>
          <p:nvPr/>
        </p:nvSpPr>
        <p:spPr>
          <a:xfrm>
            <a:off x="633743" y="5787174"/>
            <a:ext cx="7876514" cy="547779"/>
          </a:xfrm>
          <a:prstGeom prst="roundRect">
            <a:avLst/>
          </a:prstGeom>
          <a:solidFill>
            <a:srgbClr val="F08215"/>
          </a:solidFill>
        </p:spPr>
        <p:txBody>
          <a:bodyPr wrap="square" lIns="108000" tIns="108000" rIns="108000" bIns="108000">
            <a:spAutoFit/>
          </a:bodyPr>
          <a:lstStyle/>
          <a:p>
            <a:pPr algn="ctr"/>
            <a:r>
              <a:rPr lang="en-GB" dirty="0">
                <a:solidFill>
                  <a:schemeClr val="bg1"/>
                </a:solidFill>
                <a:latin typeface="Twinkl" pitchFamily="2" charset="0"/>
              </a:rPr>
              <a:t>Use this checklist to help you to write your own diary entry.</a:t>
            </a:r>
          </a:p>
        </p:txBody>
      </p:sp>
      <p:grpSp>
        <p:nvGrpSpPr>
          <p:cNvPr id="7" name="Group 6">
            <a:extLst>
              <a:ext uri="{FF2B5EF4-FFF2-40B4-BE49-F238E27FC236}">
                <a16:creationId xmlns:a16="http://schemas.microsoft.com/office/drawing/2014/main" id="{15C3CBF4-FD3A-4BC5-8CB9-2700B0526F6E}"/>
              </a:ext>
            </a:extLst>
          </p:cNvPr>
          <p:cNvGrpSpPr/>
          <p:nvPr/>
        </p:nvGrpSpPr>
        <p:grpSpPr>
          <a:xfrm>
            <a:off x="2344736" y="2533042"/>
            <a:ext cx="4444999" cy="3139831"/>
            <a:chOff x="2344736" y="2533042"/>
            <a:chExt cx="4444999" cy="3139831"/>
          </a:xfrm>
        </p:grpSpPr>
        <p:sp>
          <p:nvSpPr>
            <p:cNvPr id="12" name="Rectangle: Rounded Corners 11">
              <a:extLst>
                <a:ext uri="{FF2B5EF4-FFF2-40B4-BE49-F238E27FC236}">
                  <a16:creationId xmlns:a16="http://schemas.microsoft.com/office/drawing/2014/main" id="{DD019969-9C0C-4AF9-8CCF-3B780F3D381C}"/>
                </a:ext>
              </a:extLst>
            </p:cNvPr>
            <p:cNvSpPr/>
            <p:nvPr/>
          </p:nvSpPr>
          <p:spPr>
            <a:xfrm>
              <a:off x="2344736" y="2533042"/>
              <a:ext cx="4444999" cy="3139831"/>
            </a:xfrm>
            <a:prstGeom prst="roundRect">
              <a:avLst>
                <a:gd name="adj" fmla="val 3274"/>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7730950E-583F-420D-ADE2-2A4D13E7C2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131"/>
            <a:stretch/>
          </p:blipFill>
          <p:spPr>
            <a:xfrm>
              <a:off x="2546385" y="2706039"/>
              <a:ext cx="4041700" cy="2793836"/>
            </a:xfrm>
            <a:prstGeom prst="rect">
              <a:avLst/>
            </a:prstGeom>
          </p:spPr>
        </p:pic>
      </p:grpSp>
    </p:spTree>
    <p:extLst>
      <p:ext uri="{BB962C8B-B14F-4D97-AF65-F5344CB8AC3E}">
        <p14:creationId xmlns:p14="http://schemas.microsoft.com/office/powerpoint/2010/main" val="24803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E8C3F8-6B64-44DF-8A61-B4D06893EF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4863"/>
          <a:stretch/>
        </p:blipFill>
        <p:spPr>
          <a:xfrm>
            <a:off x="746326" y="2067944"/>
            <a:ext cx="7651348" cy="4068660"/>
          </a:xfrm>
          <a:prstGeom prst="rect">
            <a:avLst/>
          </a:prstGeom>
        </p:spPr>
      </p:pic>
      <p:sp>
        <p:nvSpPr>
          <p:cNvPr id="21" name="Title 20"/>
          <p:cNvSpPr>
            <a:spLocks noGrp="1"/>
          </p:cNvSpPr>
          <p:nvPr>
            <p:ph type="title"/>
          </p:nvPr>
        </p:nvSpPr>
        <p:spPr/>
        <p:txBody>
          <a:bodyPr/>
          <a:lstStyle/>
          <a:p>
            <a:r>
              <a:rPr lang="en-GB" sz="3600" dirty="0"/>
              <a:t>Writing a Diary Entry</a:t>
            </a:r>
            <a:endParaRPr lang="en-GB" sz="3600" dirty="0">
              <a:latin typeface="+mn-lt"/>
            </a:endParaRPr>
          </a:p>
        </p:txBody>
      </p:sp>
      <p:sp>
        <p:nvSpPr>
          <p:cNvPr id="5" name="Rectangle 4"/>
          <p:cNvSpPr/>
          <p:nvPr/>
        </p:nvSpPr>
        <p:spPr>
          <a:xfrm>
            <a:off x="755650" y="1438445"/>
            <a:ext cx="7632700" cy="553998"/>
          </a:xfrm>
          <a:prstGeom prst="rect">
            <a:avLst/>
          </a:prstGeom>
        </p:spPr>
        <p:txBody>
          <a:bodyPr wrap="square" lIns="0" tIns="0" rIns="0" bIns="0">
            <a:spAutoFit/>
          </a:bodyPr>
          <a:lstStyle/>
          <a:p>
            <a:r>
              <a:rPr lang="en-GB" dirty="0">
                <a:latin typeface="Twinkl" pitchFamily="2" charset="0"/>
              </a:rPr>
              <a:t>When you write a diary entry, you are writing about a day in the life of a real person or character.</a:t>
            </a:r>
          </a:p>
        </p:txBody>
      </p:sp>
      <p:sp>
        <p:nvSpPr>
          <p:cNvPr id="6" name="Rectangle 5">
            <a:extLst>
              <a:ext uri="{FF2B5EF4-FFF2-40B4-BE49-F238E27FC236}">
                <a16:creationId xmlns:a16="http://schemas.microsoft.com/office/drawing/2014/main" id="{07A6C645-A1E8-455F-9CF4-EFB2961180D9}"/>
              </a:ext>
            </a:extLst>
          </p:cNvPr>
          <p:cNvSpPr/>
          <p:nvPr/>
        </p:nvSpPr>
        <p:spPr>
          <a:xfrm>
            <a:off x="755650" y="2114778"/>
            <a:ext cx="7632700" cy="830997"/>
          </a:xfrm>
          <a:prstGeom prst="rect">
            <a:avLst/>
          </a:prstGeom>
        </p:spPr>
        <p:txBody>
          <a:bodyPr wrap="square" lIns="0" tIns="0" rIns="0" bIns="0">
            <a:spAutoFit/>
          </a:bodyPr>
          <a:lstStyle/>
          <a:p>
            <a:r>
              <a:rPr lang="en-GB" dirty="0">
                <a:latin typeface="Twinkl" pitchFamily="2" charset="0"/>
              </a:rPr>
              <a:t>Imagine that you are someone who is trying to help their village. You are going to write a diary entry to recount the events of the day when you tried to help.</a:t>
            </a:r>
          </a:p>
        </p:txBody>
      </p:sp>
      <p:sp>
        <p:nvSpPr>
          <p:cNvPr id="7" name="Rectangle 6">
            <a:extLst>
              <a:ext uri="{FF2B5EF4-FFF2-40B4-BE49-F238E27FC236}">
                <a16:creationId xmlns:a16="http://schemas.microsoft.com/office/drawing/2014/main" id="{4F305C58-3E27-422B-9087-124B12611F4C}"/>
              </a:ext>
            </a:extLst>
          </p:cNvPr>
          <p:cNvSpPr/>
          <p:nvPr/>
        </p:nvSpPr>
        <p:spPr>
          <a:xfrm>
            <a:off x="755650" y="3068111"/>
            <a:ext cx="7632700" cy="553998"/>
          </a:xfrm>
          <a:prstGeom prst="rect">
            <a:avLst/>
          </a:prstGeom>
        </p:spPr>
        <p:txBody>
          <a:bodyPr wrap="square" lIns="0" tIns="0" rIns="0" bIns="0">
            <a:spAutoFit/>
          </a:bodyPr>
          <a:lstStyle/>
          <a:p>
            <a:r>
              <a:rPr lang="en-GB" dirty="0">
                <a:latin typeface="Twinkl" pitchFamily="2" charset="0"/>
              </a:rPr>
              <a:t>Let’s find out more about the key features of diaries that you will need to include in your writing.</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‘I’, ‘My’, ‘We’ and ‘Our’</a:t>
            </a:r>
            <a:endParaRPr lang="en-GB" sz="3600" dirty="0">
              <a:latin typeface="+mn-lt"/>
            </a:endParaRPr>
          </a:p>
        </p:txBody>
      </p:sp>
      <p:sp>
        <p:nvSpPr>
          <p:cNvPr id="5" name="Rectangle 4"/>
          <p:cNvSpPr/>
          <p:nvPr/>
        </p:nvSpPr>
        <p:spPr>
          <a:xfrm>
            <a:off x="755650" y="1513946"/>
            <a:ext cx="7632700" cy="1292662"/>
          </a:xfrm>
          <a:prstGeom prst="rect">
            <a:avLst/>
          </a:prstGeom>
        </p:spPr>
        <p:txBody>
          <a:bodyPr wrap="square" lIns="0" tIns="0" rIns="0" bIns="0">
            <a:spAutoFit/>
          </a:bodyPr>
          <a:lstStyle/>
          <a:p>
            <a:r>
              <a:rPr lang="en-US" altLang="en-US" dirty="0">
                <a:latin typeface="Twinkl" pitchFamily="2" charset="0"/>
              </a:rPr>
              <a:t>These words are special because they tell us the diary is being</a:t>
            </a:r>
            <a:br>
              <a:rPr lang="en-US" altLang="en-US" dirty="0">
                <a:latin typeface="Twinkl" pitchFamily="2" charset="0"/>
              </a:rPr>
            </a:br>
            <a:r>
              <a:rPr lang="en-US" altLang="en-US" dirty="0">
                <a:latin typeface="Twinkl" pitchFamily="2" charset="0"/>
              </a:rPr>
              <a:t>written </a:t>
            </a:r>
            <a:r>
              <a:rPr lang="en-US" altLang="en-US" b="1" dirty="0">
                <a:latin typeface="Twinkl" pitchFamily="2" charset="0"/>
              </a:rPr>
              <a:t>by</a:t>
            </a:r>
            <a:r>
              <a:rPr lang="en-US" altLang="en-US" dirty="0">
                <a:latin typeface="Twinkl" pitchFamily="2" charset="0"/>
              </a:rPr>
              <a:t> someone and they are talking about </a:t>
            </a:r>
            <a:r>
              <a:rPr lang="en-US" altLang="en-US" b="1" dirty="0">
                <a:latin typeface="Twinkl" pitchFamily="2" charset="0"/>
              </a:rPr>
              <a:t>themselves</a:t>
            </a:r>
            <a:r>
              <a:rPr lang="en-US" altLang="en-US" dirty="0">
                <a:latin typeface="Twinkl" pitchFamily="2" charset="0"/>
              </a:rPr>
              <a:t>.</a:t>
            </a:r>
          </a:p>
          <a:p>
            <a:endParaRPr lang="en-US" altLang="en-US" sz="1000" dirty="0">
              <a:latin typeface="Twinkl" pitchFamily="2" charset="0"/>
            </a:endParaRPr>
          </a:p>
          <a:p>
            <a:r>
              <a:rPr lang="en-US" altLang="en-US" dirty="0">
                <a:latin typeface="Twinkl" pitchFamily="2" charset="0"/>
              </a:rPr>
              <a:t>Look at these two examples. Which one do you think was written by the person who was doing the action?</a:t>
            </a:r>
          </a:p>
        </p:txBody>
      </p:sp>
      <p:sp>
        <p:nvSpPr>
          <p:cNvPr id="2" name="Rectangle: Rounded Corners 1">
            <a:extLst>
              <a:ext uri="{FF2B5EF4-FFF2-40B4-BE49-F238E27FC236}">
                <a16:creationId xmlns:a16="http://schemas.microsoft.com/office/drawing/2014/main" id="{58A961D9-A348-4106-8424-9FAEFB39D141}"/>
              </a:ext>
            </a:extLst>
          </p:cNvPr>
          <p:cNvSpPr/>
          <p:nvPr/>
        </p:nvSpPr>
        <p:spPr>
          <a:xfrm>
            <a:off x="3215793" y="3312133"/>
            <a:ext cx="5270982" cy="1160713"/>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US" b="1" dirty="0">
                <a:solidFill>
                  <a:schemeClr val="tx1"/>
                </a:solidFill>
                <a:latin typeface="Twinkl" pitchFamily="2" charset="0"/>
              </a:rPr>
              <a:t>I</a:t>
            </a:r>
            <a:r>
              <a:rPr lang="en-US" dirty="0">
                <a:solidFill>
                  <a:schemeClr val="tx1"/>
                </a:solidFill>
                <a:latin typeface="Twinkl" pitchFamily="2" charset="0"/>
              </a:rPr>
              <a:t> ran home as fast as </a:t>
            </a:r>
            <a:r>
              <a:rPr lang="en-US" b="1" dirty="0">
                <a:solidFill>
                  <a:schemeClr val="tx1"/>
                </a:solidFill>
                <a:latin typeface="Twinkl" pitchFamily="2" charset="0"/>
              </a:rPr>
              <a:t>I </a:t>
            </a:r>
            <a:r>
              <a:rPr lang="en-US" dirty="0">
                <a:solidFill>
                  <a:schemeClr val="tx1"/>
                </a:solidFill>
                <a:latin typeface="Twinkl" pitchFamily="2" charset="0"/>
              </a:rPr>
              <a:t>could. </a:t>
            </a:r>
            <a:r>
              <a:rPr lang="en-US" b="1" dirty="0">
                <a:solidFill>
                  <a:schemeClr val="tx1"/>
                </a:solidFill>
                <a:latin typeface="Twinkl" pitchFamily="2" charset="0"/>
              </a:rPr>
              <a:t>My</a:t>
            </a:r>
            <a:r>
              <a:rPr lang="en-US" dirty="0">
                <a:solidFill>
                  <a:schemeClr val="tx1"/>
                </a:solidFill>
                <a:latin typeface="Twinkl" pitchFamily="2" charset="0"/>
              </a:rPr>
              <a:t> family were all dancing and cheering. </a:t>
            </a:r>
            <a:r>
              <a:rPr lang="en-US" b="1" dirty="0">
                <a:solidFill>
                  <a:schemeClr val="tx1"/>
                </a:solidFill>
                <a:latin typeface="Twinkl" pitchFamily="2" charset="0"/>
              </a:rPr>
              <a:t>We</a:t>
            </a:r>
            <a:r>
              <a:rPr lang="en-US" dirty="0">
                <a:solidFill>
                  <a:schemeClr val="tx1"/>
                </a:solidFill>
                <a:latin typeface="Twinkl" pitchFamily="2" charset="0"/>
              </a:rPr>
              <a:t> celebrated with </a:t>
            </a:r>
            <a:r>
              <a:rPr lang="en-US" b="1" dirty="0">
                <a:solidFill>
                  <a:schemeClr val="tx1"/>
                </a:solidFill>
                <a:latin typeface="Twinkl" pitchFamily="2" charset="0"/>
              </a:rPr>
              <a:t>our </a:t>
            </a:r>
            <a:r>
              <a:rPr lang="en-US" dirty="0" err="1">
                <a:solidFill>
                  <a:schemeClr val="tx1"/>
                </a:solidFill>
                <a:latin typeface="Twinkl" pitchFamily="2" charset="0"/>
              </a:rPr>
              <a:t>neighbours</a:t>
            </a:r>
            <a:r>
              <a:rPr lang="en-US" dirty="0">
                <a:solidFill>
                  <a:schemeClr val="tx1"/>
                </a:solidFill>
                <a:latin typeface="Twinkl" pitchFamily="2" charset="0"/>
              </a:rPr>
              <a:t>. </a:t>
            </a:r>
            <a:endParaRPr lang="en-US" b="1" dirty="0">
              <a:solidFill>
                <a:schemeClr val="tx1"/>
              </a:solidFill>
              <a:latin typeface="Twinkl" pitchFamily="2" charset="0"/>
            </a:endParaRPr>
          </a:p>
        </p:txBody>
      </p:sp>
      <p:sp>
        <p:nvSpPr>
          <p:cNvPr id="8" name="Rectangle: Rounded Corners 7">
            <a:extLst>
              <a:ext uri="{FF2B5EF4-FFF2-40B4-BE49-F238E27FC236}">
                <a16:creationId xmlns:a16="http://schemas.microsoft.com/office/drawing/2014/main" id="{B0BB8D0E-D2CE-491D-9583-A7F71049EC57}"/>
              </a:ext>
            </a:extLst>
          </p:cNvPr>
          <p:cNvSpPr/>
          <p:nvPr/>
        </p:nvSpPr>
        <p:spPr>
          <a:xfrm>
            <a:off x="3215793" y="4645540"/>
            <a:ext cx="5270982" cy="1160713"/>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US" altLang="en-US" b="1" dirty="0">
                <a:solidFill>
                  <a:schemeClr val="tx1"/>
                </a:solidFill>
                <a:latin typeface="Twinkl" pitchFamily="2" charset="0"/>
              </a:rPr>
              <a:t>She</a:t>
            </a:r>
            <a:r>
              <a:rPr lang="en-US" altLang="en-US" dirty="0">
                <a:solidFill>
                  <a:schemeClr val="tx1"/>
                </a:solidFill>
                <a:latin typeface="Twinkl" pitchFamily="2" charset="0"/>
              </a:rPr>
              <a:t> watched the clouds roll across the sky. When </a:t>
            </a:r>
            <a:r>
              <a:rPr lang="en-US" altLang="en-US" b="1" dirty="0">
                <a:solidFill>
                  <a:schemeClr val="tx1"/>
                </a:solidFill>
                <a:latin typeface="Twinkl" pitchFamily="2" charset="0"/>
              </a:rPr>
              <a:t>she</a:t>
            </a:r>
            <a:r>
              <a:rPr lang="en-US" altLang="en-US" dirty="0">
                <a:solidFill>
                  <a:schemeClr val="tx1"/>
                </a:solidFill>
                <a:latin typeface="Twinkl" pitchFamily="2" charset="0"/>
              </a:rPr>
              <a:t> got home, </a:t>
            </a:r>
            <a:r>
              <a:rPr lang="en-US" altLang="en-US" b="1" dirty="0">
                <a:solidFill>
                  <a:schemeClr val="tx1"/>
                </a:solidFill>
                <a:latin typeface="Twinkl" pitchFamily="2" charset="0"/>
              </a:rPr>
              <a:t>they</a:t>
            </a:r>
            <a:r>
              <a:rPr lang="en-US" altLang="en-US" dirty="0">
                <a:solidFill>
                  <a:schemeClr val="tx1"/>
                </a:solidFill>
                <a:latin typeface="Twinkl" pitchFamily="2" charset="0"/>
              </a:rPr>
              <a:t> decided to celebrate with music and dancing. </a:t>
            </a:r>
            <a:endParaRPr lang="en-GB" altLang="en-US" b="1" dirty="0">
              <a:solidFill>
                <a:schemeClr val="tx1"/>
              </a:solidFill>
              <a:latin typeface="Twinkl" pitchFamily="2" charset="0"/>
            </a:endParaRPr>
          </a:p>
        </p:txBody>
      </p:sp>
      <p:pic>
        <p:nvPicPr>
          <p:cNvPr id="10" name="Picture 9">
            <a:extLst>
              <a:ext uri="{FF2B5EF4-FFF2-40B4-BE49-F238E27FC236}">
                <a16:creationId xmlns:a16="http://schemas.microsoft.com/office/drawing/2014/main" id="{20FD5805-297E-41C9-8939-C193527D39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7907"/>
          <a:stretch/>
        </p:blipFill>
        <p:spPr>
          <a:xfrm>
            <a:off x="755650" y="2924175"/>
            <a:ext cx="2088977" cy="3454930"/>
          </a:xfrm>
          <a:prstGeom prst="rect">
            <a:avLst/>
          </a:prstGeom>
        </p:spPr>
      </p:pic>
    </p:spTree>
    <p:extLst>
      <p:ext uri="{BB962C8B-B14F-4D97-AF65-F5344CB8AC3E}">
        <p14:creationId xmlns:p14="http://schemas.microsoft.com/office/powerpoint/2010/main" val="7465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Putting the Events in Order</a:t>
            </a:r>
            <a:endParaRPr lang="en-GB" sz="3600" dirty="0">
              <a:latin typeface="+mn-lt"/>
            </a:endParaRPr>
          </a:p>
        </p:txBody>
      </p:sp>
      <p:sp>
        <p:nvSpPr>
          <p:cNvPr id="5" name="Rectangle 4"/>
          <p:cNvSpPr/>
          <p:nvPr/>
        </p:nvSpPr>
        <p:spPr>
          <a:xfrm>
            <a:off x="750885" y="1503682"/>
            <a:ext cx="7632700" cy="830997"/>
          </a:xfrm>
          <a:prstGeom prst="rect">
            <a:avLst/>
          </a:prstGeom>
        </p:spPr>
        <p:txBody>
          <a:bodyPr wrap="square" lIns="0" tIns="0" rIns="0" bIns="0">
            <a:spAutoFit/>
          </a:bodyPr>
          <a:lstStyle/>
          <a:p>
            <a:r>
              <a:rPr lang="en-US" altLang="en-US" dirty="0">
                <a:latin typeface="Twinkl" pitchFamily="2" charset="0"/>
              </a:rPr>
              <a:t>When you write a diary entry, you are retelling events that happened to someone who wasn’t there or you are making sure that you can remember them carefully in many years to come.</a:t>
            </a:r>
            <a:endParaRPr lang="en-US" dirty="0">
              <a:latin typeface="Twinkl" pitchFamily="2" charset="0"/>
            </a:endParaRPr>
          </a:p>
        </p:txBody>
      </p:sp>
      <p:pic>
        <p:nvPicPr>
          <p:cNvPr id="4" name="Picture 3">
            <a:extLst>
              <a:ext uri="{FF2B5EF4-FFF2-40B4-BE49-F238E27FC236}">
                <a16:creationId xmlns:a16="http://schemas.microsoft.com/office/drawing/2014/main" id="{C3AFA914-DFBD-43FA-833E-83C80D0C36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511"/>
          <a:stretch/>
        </p:blipFill>
        <p:spPr>
          <a:xfrm flipH="1">
            <a:off x="6038661" y="2230453"/>
            <a:ext cx="2557132" cy="4148651"/>
          </a:xfrm>
          <a:prstGeom prst="rect">
            <a:avLst/>
          </a:prstGeom>
        </p:spPr>
      </p:pic>
      <p:sp>
        <p:nvSpPr>
          <p:cNvPr id="6" name="Oval 5">
            <a:extLst>
              <a:ext uri="{FF2B5EF4-FFF2-40B4-BE49-F238E27FC236}">
                <a16:creationId xmlns:a16="http://schemas.microsoft.com/office/drawing/2014/main" id="{163FC721-FBFB-4E36-BABC-2729349BCF31}"/>
              </a:ext>
            </a:extLst>
          </p:cNvPr>
          <p:cNvSpPr/>
          <p:nvPr/>
        </p:nvSpPr>
        <p:spPr>
          <a:xfrm>
            <a:off x="750885" y="2773929"/>
            <a:ext cx="3005750" cy="3005750"/>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winkl" pitchFamily="2" charset="0"/>
              </a:rPr>
              <a:t>Why do you think that it is important to make sure that you write about events in the order that they happened?</a:t>
            </a:r>
          </a:p>
        </p:txBody>
      </p:sp>
      <p:sp>
        <p:nvSpPr>
          <p:cNvPr id="9" name="Oval 8">
            <a:extLst>
              <a:ext uri="{FF2B5EF4-FFF2-40B4-BE49-F238E27FC236}">
                <a16:creationId xmlns:a16="http://schemas.microsoft.com/office/drawing/2014/main" id="{2B1B7975-19B6-4164-9D10-11CBA277712B}"/>
              </a:ext>
            </a:extLst>
          </p:cNvPr>
          <p:cNvSpPr/>
          <p:nvPr/>
        </p:nvSpPr>
        <p:spPr>
          <a:xfrm>
            <a:off x="3847179" y="2773929"/>
            <a:ext cx="3005750" cy="300575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winkl" pitchFamily="2" charset="0"/>
              </a:rPr>
              <a:t>What could happen if you put the events in the wrong order?</a:t>
            </a:r>
            <a:endParaRPr lang="en-GB" dirty="0">
              <a:solidFill>
                <a:schemeClr val="tx1"/>
              </a:solidFill>
            </a:endParaRPr>
          </a:p>
        </p:txBody>
      </p:sp>
    </p:spTree>
    <p:extLst>
      <p:ext uri="{BB962C8B-B14F-4D97-AF65-F5344CB8AC3E}">
        <p14:creationId xmlns:p14="http://schemas.microsoft.com/office/powerpoint/2010/main" val="363451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t>Putting the Events in Order</a:t>
            </a:r>
            <a:endParaRPr lang="en-GB" sz="3600" dirty="0">
              <a:latin typeface="+mn-lt"/>
            </a:endParaRPr>
          </a:p>
        </p:txBody>
      </p:sp>
      <p:pic>
        <p:nvPicPr>
          <p:cNvPr id="3" name="Picture 2">
            <a:extLst>
              <a:ext uri="{FF2B5EF4-FFF2-40B4-BE49-F238E27FC236}">
                <a16:creationId xmlns:a16="http://schemas.microsoft.com/office/drawing/2014/main" id="{0921DB6F-BEAB-4D22-B9D0-D82EC50EA1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91" y="2133072"/>
            <a:ext cx="5794218" cy="3998674"/>
          </a:xfrm>
          <a:prstGeom prst="rect">
            <a:avLst/>
          </a:prstGeom>
        </p:spPr>
      </p:pic>
      <p:sp>
        <p:nvSpPr>
          <p:cNvPr id="4" name="Rectangle: Rounded Corners 3">
            <a:extLst>
              <a:ext uri="{FF2B5EF4-FFF2-40B4-BE49-F238E27FC236}">
                <a16:creationId xmlns:a16="http://schemas.microsoft.com/office/drawing/2014/main" id="{93CCD0E4-2182-4F6D-B680-05483579DCF9}"/>
              </a:ext>
            </a:extLst>
          </p:cNvPr>
          <p:cNvSpPr/>
          <p:nvPr/>
        </p:nvSpPr>
        <p:spPr>
          <a:xfrm>
            <a:off x="633743" y="5669955"/>
            <a:ext cx="7876514" cy="547779"/>
          </a:xfrm>
          <a:prstGeom prst="roundRect">
            <a:avLst/>
          </a:prstGeom>
          <a:solidFill>
            <a:srgbClr val="18A0DB"/>
          </a:solidFill>
        </p:spPr>
        <p:txBody>
          <a:bodyPr wrap="square" lIns="108000" tIns="108000" rIns="108000" bIns="108000">
            <a:spAutoFit/>
          </a:bodyPr>
          <a:lstStyle/>
          <a:p>
            <a:pPr algn="ctr"/>
            <a:r>
              <a:rPr lang="en-US" dirty="0">
                <a:solidFill>
                  <a:schemeClr val="bg1"/>
                </a:solidFill>
                <a:latin typeface="Twinkl" pitchFamily="2" charset="0"/>
              </a:rPr>
              <a:t>Tell your partner the events in the correct order.</a:t>
            </a:r>
            <a:endParaRPr lang="en-GB" dirty="0">
              <a:solidFill>
                <a:schemeClr val="bg1"/>
              </a:solidFill>
            </a:endParaRPr>
          </a:p>
        </p:txBody>
      </p:sp>
      <p:sp>
        <p:nvSpPr>
          <p:cNvPr id="8" name="Rectangle: Rounded Corners 7">
            <a:extLst>
              <a:ext uri="{FF2B5EF4-FFF2-40B4-BE49-F238E27FC236}">
                <a16:creationId xmlns:a16="http://schemas.microsoft.com/office/drawing/2014/main" id="{BF113340-915A-481A-9AF4-52B97C075874}"/>
              </a:ext>
            </a:extLst>
          </p:cNvPr>
          <p:cNvSpPr/>
          <p:nvPr/>
        </p:nvSpPr>
        <p:spPr>
          <a:xfrm>
            <a:off x="633743" y="1414823"/>
            <a:ext cx="7876514" cy="547779"/>
          </a:xfrm>
          <a:prstGeom prst="roundRect">
            <a:avLst/>
          </a:prstGeom>
          <a:solidFill>
            <a:srgbClr val="18A0DB"/>
          </a:solidFill>
        </p:spPr>
        <p:txBody>
          <a:bodyPr wrap="square" lIns="108000" tIns="108000" rIns="108000" bIns="108000">
            <a:spAutoFit/>
          </a:bodyPr>
          <a:lstStyle/>
          <a:p>
            <a:pPr algn="ctr"/>
            <a:r>
              <a:rPr lang="en-US" altLang="en-US" dirty="0">
                <a:solidFill>
                  <a:schemeClr val="bg1"/>
                </a:solidFill>
                <a:latin typeface="Twinkl" pitchFamily="2" charset="0"/>
              </a:rPr>
              <a:t>Can you order the things you did before school this morning?</a:t>
            </a:r>
          </a:p>
        </p:txBody>
      </p:sp>
    </p:spTree>
    <p:extLst>
      <p:ext uri="{BB962C8B-B14F-4D97-AF65-F5344CB8AC3E}">
        <p14:creationId xmlns:p14="http://schemas.microsoft.com/office/powerpoint/2010/main" val="38541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Using Time Linking Words</a:t>
            </a:r>
            <a:endParaRPr lang="en-GB" sz="3600" dirty="0">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r>
              <a:rPr lang="en-US" altLang="en-US" dirty="0">
                <a:latin typeface="Twinkl" pitchFamily="2" charset="0"/>
              </a:rPr>
              <a:t>To make sure that the events are in the correct order, it is helpful to include time linking words. You might want to use ‘first’, ‘next’ or ‘then’. </a:t>
            </a:r>
          </a:p>
          <a:p>
            <a:r>
              <a:rPr lang="en-US" altLang="en-US" dirty="0">
                <a:latin typeface="Twinkl" pitchFamily="2" charset="0"/>
              </a:rPr>
              <a:t>Look at the events below. Can you think of different time linking words that the writer could use at the start of each sentence to show the order that the events happened in?</a:t>
            </a:r>
          </a:p>
        </p:txBody>
      </p:sp>
      <p:grpSp>
        <p:nvGrpSpPr>
          <p:cNvPr id="23" name="Group 22">
            <a:extLst>
              <a:ext uri="{FF2B5EF4-FFF2-40B4-BE49-F238E27FC236}">
                <a16:creationId xmlns:a16="http://schemas.microsoft.com/office/drawing/2014/main" id="{06D2CA85-5060-4733-8D0C-CD740760293D}"/>
              </a:ext>
            </a:extLst>
          </p:cNvPr>
          <p:cNvGrpSpPr/>
          <p:nvPr/>
        </p:nvGrpSpPr>
        <p:grpSpPr>
          <a:xfrm>
            <a:off x="1080513" y="3218078"/>
            <a:ext cx="2014191" cy="3013983"/>
            <a:chOff x="1080513" y="3218078"/>
            <a:chExt cx="2014191" cy="3013983"/>
          </a:xfrm>
        </p:grpSpPr>
        <p:sp>
          <p:nvSpPr>
            <p:cNvPr id="19" name="Rectangle: Rounded Corners 18">
              <a:extLst>
                <a:ext uri="{FF2B5EF4-FFF2-40B4-BE49-F238E27FC236}">
                  <a16:creationId xmlns:a16="http://schemas.microsoft.com/office/drawing/2014/main" id="{CA3CD1FE-1760-4C8B-A1E6-3D17CF6C37DD}"/>
                </a:ext>
              </a:extLst>
            </p:cNvPr>
            <p:cNvSpPr/>
            <p:nvPr/>
          </p:nvSpPr>
          <p:spPr>
            <a:xfrm>
              <a:off x="1080513" y="4456046"/>
              <a:ext cx="1989554" cy="177601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b="1" dirty="0">
                <a:solidFill>
                  <a:schemeClr val="tx1"/>
                </a:solidFill>
                <a:latin typeface="Twinkl" pitchFamily="2" charset="0"/>
              </a:endParaRPr>
            </a:p>
          </p:txBody>
        </p:sp>
        <p:pic>
          <p:nvPicPr>
            <p:cNvPr id="3" name="Picture 2">
              <a:extLst>
                <a:ext uri="{FF2B5EF4-FFF2-40B4-BE49-F238E27FC236}">
                  <a16:creationId xmlns:a16="http://schemas.microsoft.com/office/drawing/2014/main" id="{D58BAEF3-A2D0-4657-B7EC-BDA6264C6E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150" y="3218078"/>
              <a:ext cx="1989554" cy="978626"/>
            </a:xfrm>
            <a:prstGeom prst="rect">
              <a:avLst/>
            </a:prstGeom>
          </p:spPr>
        </p:pic>
      </p:grpSp>
      <p:grpSp>
        <p:nvGrpSpPr>
          <p:cNvPr id="24" name="Group 23">
            <a:extLst>
              <a:ext uri="{FF2B5EF4-FFF2-40B4-BE49-F238E27FC236}">
                <a16:creationId xmlns:a16="http://schemas.microsoft.com/office/drawing/2014/main" id="{2E4AECE0-B443-4C3D-BD25-827EAF0F4BF3}"/>
              </a:ext>
            </a:extLst>
          </p:cNvPr>
          <p:cNvGrpSpPr/>
          <p:nvPr/>
        </p:nvGrpSpPr>
        <p:grpSpPr>
          <a:xfrm>
            <a:off x="3651625" y="3132112"/>
            <a:ext cx="2060974" cy="3099949"/>
            <a:chOff x="3651625" y="3132112"/>
            <a:chExt cx="2060974" cy="3099949"/>
          </a:xfrm>
        </p:grpSpPr>
        <p:sp>
          <p:nvSpPr>
            <p:cNvPr id="20" name="Rectangle: Rounded Corners 19">
              <a:extLst>
                <a:ext uri="{FF2B5EF4-FFF2-40B4-BE49-F238E27FC236}">
                  <a16:creationId xmlns:a16="http://schemas.microsoft.com/office/drawing/2014/main" id="{6C1EBA8F-98E5-4EE7-B4B2-8BA95022CADF}"/>
                </a:ext>
              </a:extLst>
            </p:cNvPr>
            <p:cNvSpPr/>
            <p:nvPr/>
          </p:nvSpPr>
          <p:spPr>
            <a:xfrm>
              <a:off x="3723045" y="4456046"/>
              <a:ext cx="1989554" cy="1776015"/>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b="1" dirty="0">
                <a:solidFill>
                  <a:schemeClr val="tx1"/>
                </a:solidFill>
                <a:latin typeface="Twinkl" pitchFamily="2" charset="0"/>
              </a:endParaRPr>
            </a:p>
          </p:txBody>
        </p:sp>
        <p:pic>
          <p:nvPicPr>
            <p:cNvPr id="6" name="Picture 5">
              <a:extLst>
                <a:ext uri="{FF2B5EF4-FFF2-40B4-BE49-F238E27FC236}">
                  <a16:creationId xmlns:a16="http://schemas.microsoft.com/office/drawing/2014/main" id="{84C151A6-5F71-4026-8238-2BECC1BB1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625" y="3132112"/>
              <a:ext cx="2049640" cy="1150558"/>
            </a:xfrm>
            <a:prstGeom prst="rect">
              <a:avLst/>
            </a:prstGeom>
          </p:spPr>
        </p:pic>
      </p:grpSp>
      <p:grpSp>
        <p:nvGrpSpPr>
          <p:cNvPr id="25" name="Group 24">
            <a:extLst>
              <a:ext uri="{FF2B5EF4-FFF2-40B4-BE49-F238E27FC236}">
                <a16:creationId xmlns:a16="http://schemas.microsoft.com/office/drawing/2014/main" id="{7BD54AEA-D9AC-4FD5-A161-3958F6A62CDD}"/>
              </a:ext>
            </a:extLst>
          </p:cNvPr>
          <p:cNvGrpSpPr/>
          <p:nvPr/>
        </p:nvGrpSpPr>
        <p:grpSpPr>
          <a:xfrm>
            <a:off x="6239742" y="3132112"/>
            <a:ext cx="1989554" cy="3099949"/>
            <a:chOff x="6239742" y="3132112"/>
            <a:chExt cx="1989554" cy="3099949"/>
          </a:xfrm>
        </p:grpSpPr>
        <p:grpSp>
          <p:nvGrpSpPr>
            <p:cNvPr id="11" name="Group 10">
              <a:extLst>
                <a:ext uri="{FF2B5EF4-FFF2-40B4-BE49-F238E27FC236}">
                  <a16:creationId xmlns:a16="http://schemas.microsoft.com/office/drawing/2014/main" id="{1CD13A3A-7405-425C-8741-C2735875E79C}"/>
                </a:ext>
              </a:extLst>
            </p:cNvPr>
            <p:cNvGrpSpPr/>
            <p:nvPr/>
          </p:nvGrpSpPr>
          <p:grpSpPr>
            <a:xfrm>
              <a:off x="6258186" y="3132112"/>
              <a:ext cx="1963024" cy="2055720"/>
              <a:chOff x="6258186" y="3448043"/>
              <a:chExt cx="1963024" cy="2055720"/>
            </a:xfrm>
          </p:grpSpPr>
          <p:pic>
            <p:nvPicPr>
              <p:cNvPr id="10" name="Picture 9">
                <a:extLst>
                  <a:ext uri="{FF2B5EF4-FFF2-40B4-BE49-F238E27FC236}">
                    <a16:creationId xmlns:a16="http://schemas.microsoft.com/office/drawing/2014/main" id="{1B7FBE3A-5CF3-49B3-8987-5D157D3C1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1548" y="4080879"/>
                <a:ext cx="1292962" cy="1422884"/>
              </a:xfrm>
              <a:prstGeom prst="rect">
                <a:avLst/>
              </a:prstGeom>
            </p:spPr>
          </p:pic>
          <p:pic>
            <p:nvPicPr>
              <p:cNvPr id="8" name="Picture 7">
                <a:extLst>
                  <a:ext uri="{FF2B5EF4-FFF2-40B4-BE49-F238E27FC236}">
                    <a16:creationId xmlns:a16="http://schemas.microsoft.com/office/drawing/2014/main" id="{3CE4B618-0270-47A9-851B-760D19BE2A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58186" y="3448043"/>
                <a:ext cx="1963024" cy="1000330"/>
              </a:xfrm>
              <a:prstGeom prst="rect">
                <a:avLst/>
              </a:prstGeom>
            </p:spPr>
          </p:pic>
        </p:grpSp>
        <p:sp>
          <p:nvSpPr>
            <p:cNvPr id="22" name="Rectangle: Rounded Corners 21">
              <a:extLst>
                <a:ext uri="{FF2B5EF4-FFF2-40B4-BE49-F238E27FC236}">
                  <a16:creationId xmlns:a16="http://schemas.microsoft.com/office/drawing/2014/main" id="{7B0FDD1C-2E33-4F53-BC59-C6A9A3D3AABD}"/>
                </a:ext>
              </a:extLst>
            </p:cNvPr>
            <p:cNvSpPr/>
            <p:nvPr/>
          </p:nvSpPr>
          <p:spPr>
            <a:xfrm>
              <a:off x="6239742" y="4456046"/>
              <a:ext cx="1989554" cy="177601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en-GB" b="1" dirty="0">
                <a:solidFill>
                  <a:schemeClr val="tx1"/>
                </a:solidFill>
                <a:latin typeface="Twinkl" pitchFamily="2" charset="0"/>
              </a:endParaRPr>
            </a:p>
          </p:txBody>
        </p:sp>
      </p:grpSp>
      <p:sp>
        <p:nvSpPr>
          <p:cNvPr id="13" name="Rectangle: Rounded Corners 12">
            <a:extLst>
              <a:ext uri="{FF2B5EF4-FFF2-40B4-BE49-F238E27FC236}">
                <a16:creationId xmlns:a16="http://schemas.microsoft.com/office/drawing/2014/main" id="{7D7B90F9-2704-40A8-99BA-B24B849A1D0A}"/>
              </a:ext>
            </a:extLst>
          </p:cNvPr>
          <p:cNvSpPr/>
          <p:nvPr/>
        </p:nvSpPr>
        <p:spPr>
          <a:xfrm>
            <a:off x="1080513" y="4456046"/>
            <a:ext cx="1989554" cy="177601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solidFill>
                  <a:schemeClr val="tx1"/>
                </a:solidFill>
                <a:latin typeface="Twinkl" pitchFamily="2" charset="0"/>
              </a:rPr>
              <a:t>         I felt a cool breeze and the dust began to dance.</a:t>
            </a:r>
          </a:p>
        </p:txBody>
      </p:sp>
      <p:sp>
        <p:nvSpPr>
          <p:cNvPr id="14" name="Rectangle: Rounded Corners 13">
            <a:extLst>
              <a:ext uri="{FF2B5EF4-FFF2-40B4-BE49-F238E27FC236}">
                <a16:creationId xmlns:a16="http://schemas.microsoft.com/office/drawing/2014/main" id="{0209BD09-B572-47D4-98B3-829C596C292E}"/>
              </a:ext>
            </a:extLst>
          </p:cNvPr>
          <p:cNvSpPr/>
          <p:nvPr/>
        </p:nvSpPr>
        <p:spPr>
          <a:xfrm>
            <a:off x="3723045" y="4456046"/>
            <a:ext cx="1989554" cy="1776015"/>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solidFill>
                  <a:schemeClr val="tx1"/>
                </a:solidFill>
                <a:latin typeface="Twinkl" pitchFamily="2" charset="0"/>
              </a:rPr>
              <a:t>         I saw the clouds roll in and the sky turned grey. </a:t>
            </a:r>
          </a:p>
        </p:txBody>
      </p:sp>
      <p:sp>
        <p:nvSpPr>
          <p:cNvPr id="15" name="Rectangle: Rounded Corners 14">
            <a:extLst>
              <a:ext uri="{FF2B5EF4-FFF2-40B4-BE49-F238E27FC236}">
                <a16:creationId xmlns:a16="http://schemas.microsoft.com/office/drawing/2014/main" id="{7C6A09D4-E06F-4C1E-9F8F-9FCA6B1701AF}"/>
              </a:ext>
            </a:extLst>
          </p:cNvPr>
          <p:cNvSpPr/>
          <p:nvPr/>
        </p:nvSpPr>
        <p:spPr>
          <a:xfrm>
            <a:off x="6239742" y="4456046"/>
            <a:ext cx="1989554" cy="177601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solidFill>
                  <a:schemeClr val="tx1"/>
                </a:solidFill>
                <a:latin typeface="Twinkl" pitchFamily="2" charset="0"/>
              </a:rPr>
              <a:t>         I heard a loud crash of thunder and I saw a flash of lightning.</a:t>
            </a:r>
          </a:p>
        </p:txBody>
      </p:sp>
      <p:sp>
        <p:nvSpPr>
          <p:cNvPr id="16" name="Rectangle: Rounded Corners 15">
            <a:extLst>
              <a:ext uri="{FF2B5EF4-FFF2-40B4-BE49-F238E27FC236}">
                <a16:creationId xmlns:a16="http://schemas.microsoft.com/office/drawing/2014/main" id="{B2808572-EE60-4627-83FB-493E64565019}"/>
              </a:ext>
            </a:extLst>
          </p:cNvPr>
          <p:cNvSpPr/>
          <p:nvPr/>
        </p:nvSpPr>
        <p:spPr>
          <a:xfrm>
            <a:off x="1126723" y="4524894"/>
            <a:ext cx="1989554"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b="1" dirty="0">
                <a:solidFill>
                  <a:schemeClr val="bg1"/>
                </a:solidFill>
                <a:latin typeface="Twinkl" pitchFamily="2" charset="0"/>
              </a:rPr>
              <a:t>First,</a:t>
            </a:r>
          </a:p>
        </p:txBody>
      </p:sp>
      <p:sp>
        <p:nvSpPr>
          <p:cNvPr id="17" name="Rectangle: Rounded Corners 16">
            <a:extLst>
              <a:ext uri="{FF2B5EF4-FFF2-40B4-BE49-F238E27FC236}">
                <a16:creationId xmlns:a16="http://schemas.microsoft.com/office/drawing/2014/main" id="{4E67118C-C429-40E9-8A11-C76D42DE56E9}"/>
              </a:ext>
            </a:extLst>
          </p:cNvPr>
          <p:cNvSpPr/>
          <p:nvPr/>
        </p:nvSpPr>
        <p:spPr>
          <a:xfrm>
            <a:off x="3770336" y="4651646"/>
            <a:ext cx="1989554"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b="1" dirty="0">
                <a:solidFill>
                  <a:schemeClr val="bg1"/>
                </a:solidFill>
                <a:latin typeface="Twinkl" pitchFamily="2" charset="0"/>
              </a:rPr>
              <a:t>Then,</a:t>
            </a:r>
          </a:p>
        </p:txBody>
      </p:sp>
      <p:sp>
        <p:nvSpPr>
          <p:cNvPr id="18" name="Rectangle: Rounded Corners 17">
            <a:extLst>
              <a:ext uri="{FF2B5EF4-FFF2-40B4-BE49-F238E27FC236}">
                <a16:creationId xmlns:a16="http://schemas.microsoft.com/office/drawing/2014/main" id="{5DA756AC-A94C-407B-8D9F-2D159C451A4B}"/>
              </a:ext>
            </a:extLst>
          </p:cNvPr>
          <p:cNvSpPr/>
          <p:nvPr/>
        </p:nvSpPr>
        <p:spPr>
          <a:xfrm>
            <a:off x="6278145" y="4524894"/>
            <a:ext cx="1989554"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b="1" dirty="0">
                <a:solidFill>
                  <a:schemeClr val="bg1"/>
                </a:solidFill>
                <a:latin typeface="Twinkl" pitchFamily="2" charset="0"/>
              </a:rPr>
              <a:t>Next,</a:t>
            </a:r>
          </a:p>
        </p:txBody>
      </p:sp>
    </p:spTree>
    <p:extLst>
      <p:ext uri="{BB962C8B-B14F-4D97-AF65-F5344CB8AC3E}">
        <p14:creationId xmlns:p14="http://schemas.microsoft.com/office/powerpoint/2010/main" val="34923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2C438C-9AC0-42E9-A038-0FB2E06B9A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 r="1" b="20162"/>
          <a:stretch/>
        </p:blipFill>
        <p:spPr>
          <a:xfrm>
            <a:off x="534155" y="4337017"/>
            <a:ext cx="8057584" cy="2042088"/>
          </a:xfrm>
          <a:prstGeom prst="rect">
            <a:avLst/>
          </a:prstGeom>
        </p:spPr>
      </p:pic>
      <p:sp>
        <p:nvSpPr>
          <p:cNvPr id="21" name="Title 20"/>
          <p:cNvSpPr>
            <a:spLocks noGrp="1"/>
          </p:cNvSpPr>
          <p:nvPr>
            <p:ph type="title"/>
          </p:nvPr>
        </p:nvSpPr>
        <p:spPr/>
        <p:txBody>
          <a:bodyPr/>
          <a:lstStyle/>
          <a:p>
            <a:r>
              <a:rPr lang="en-GB" sz="3600" dirty="0"/>
              <a:t>Describing Your Feelings</a:t>
            </a:r>
            <a:endParaRPr lang="en-GB" sz="3600" dirty="0">
              <a:latin typeface="+mn-lt"/>
            </a:endParaRPr>
          </a:p>
        </p:txBody>
      </p:sp>
      <p:sp>
        <p:nvSpPr>
          <p:cNvPr id="5" name="Rectangle 4"/>
          <p:cNvSpPr/>
          <p:nvPr/>
        </p:nvSpPr>
        <p:spPr>
          <a:xfrm>
            <a:off x="755650" y="1513946"/>
            <a:ext cx="7632700" cy="1107996"/>
          </a:xfrm>
          <a:prstGeom prst="rect">
            <a:avLst/>
          </a:prstGeom>
        </p:spPr>
        <p:txBody>
          <a:bodyPr wrap="square" lIns="0" tIns="0" rIns="0" bIns="0">
            <a:spAutoFit/>
          </a:bodyPr>
          <a:lstStyle/>
          <a:p>
            <a:r>
              <a:rPr lang="en-US" altLang="en-US" dirty="0">
                <a:latin typeface="Twinkl" pitchFamily="2" charset="0"/>
              </a:rPr>
              <a:t>In a diary, you might include feelings, hopes or fears that you wouldn’t want anyone to know about.</a:t>
            </a:r>
          </a:p>
          <a:p>
            <a:r>
              <a:rPr lang="en-US" altLang="en-US" dirty="0">
                <a:latin typeface="Twinkl" pitchFamily="2" charset="0"/>
              </a:rPr>
              <a:t>Look at the example below. Where has this diary writer described their feelings?</a:t>
            </a:r>
            <a:endParaRPr lang="en-US" altLang="en-US" sz="1600" dirty="0">
              <a:latin typeface="Twinkl" pitchFamily="2" charset="0"/>
            </a:endParaRPr>
          </a:p>
        </p:txBody>
      </p:sp>
      <p:sp>
        <p:nvSpPr>
          <p:cNvPr id="19" name="Rectangle 18">
            <a:extLst>
              <a:ext uri="{FF2B5EF4-FFF2-40B4-BE49-F238E27FC236}">
                <a16:creationId xmlns:a16="http://schemas.microsoft.com/office/drawing/2014/main" id="{15B85F04-192E-49C3-B47D-8AE82CA20BF6}"/>
              </a:ext>
            </a:extLst>
          </p:cNvPr>
          <p:cNvSpPr/>
          <p:nvPr/>
        </p:nvSpPr>
        <p:spPr>
          <a:xfrm>
            <a:off x="755650" y="3062089"/>
            <a:ext cx="7632700" cy="1107996"/>
          </a:xfrm>
          <a:prstGeom prst="rect">
            <a:avLst/>
          </a:prstGeom>
        </p:spPr>
        <p:txBody>
          <a:bodyPr wrap="square" lIns="0" tIns="0" rIns="0" bIns="0">
            <a:spAutoFit/>
          </a:bodyPr>
          <a:lstStyle/>
          <a:p>
            <a:r>
              <a:rPr lang="en-US" altLang="en-US" dirty="0">
                <a:latin typeface="Twinkl" pitchFamily="2" charset="0"/>
              </a:rPr>
              <a:t>Dear Diary, </a:t>
            </a:r>
          </a:p>
          <a:p>
            <a:r>
              <a:rPr lang="en-US" altLang="en-US" dirty="0">
                <a:latin typeface="Twinkl" pitchFamily="2" charset="0"/>
              </a:rPr>
              <a:t>As I sat on a rock on the mountaintop,			       . The sun was still shining and					       .					  ?</a:t>
            </a:r>
            <a:endParaRPr lang="en-GB" dirty="0"/>
          </a:p>
        </p:txBody>
      </p:sp>
      <p:sp>
        <p:nvSpPr>
          <p:cNvPr id="24" name="Rectangle: Rounded Corners 23">
            <a:extLst>
              <a:ext uri="{FF2B5EF4-FFF2-40B4-BE49-F238E27FC236}">
                <a16:creationId xmlns:a16="http://schemas.microsoft.com/office/drawing/2014/main" id="{566A2A15-AAAD-40D8-974D-8BFB62C6C16E}"/>
              </a:ext>
            </a:extLst>
          </p:cNvPr>
          <p:cNvSpPr/>
          <p:nvPr/>
        </p:nvSpPr>
        <p:spPr>
          <a:xfrm>
            <a:off x="3078815" y="4934251"/>
            <a:ext cx="2976840" cy="819606"/>
          </a:xfrm>
          <a:prstGeom prst="roundRect">
            <a:avLst/>
          </a:prstGeom>
          <a:solidFill>
            <a:srgbClr val="18A0D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sz="2800" b="1" dirty="0">
                <a:solidFill>
                  <a:schemeClr val="bg1"/>
                </a:solidFill>
                <a:latin typeface="Twinkl" pitchFamily="2" charset="0"/>
              </a:rPr>
              <a:t>answers</a:t>
            </a:r>
          </a:p>
        </p:txBody>
      </p:sp>
      <p:sp>
        <p:nvSpPr>
          <p:cNvPr id="3" name="Rectangle 2">
            <a:extLst>
              <a:ext uri="{FF2B5EF4-FFF2-40B4-BE49-F238E27FC236}">
                <a16:creationId xmlns:a16="http://schemas.microsoft.com/office/drawing/2014/main" id="{00C02287-979F-48C1-BCE4-E25DB3073AF5}"/>
              </a:ext>
            </a:extLst>
          </p:cNvPr>
          <p:cNvSpPr/>
          <p:nvPr/>
        </p:nvSpPr>
        <p:spPr>
          <a:xfrm>
            <a:off x="4651176" y="3294814"/>
            <a:ext cx="3113353" cy="369332"/>
          </a:xfrm>
          <a:prstGeom prst="rect">
            <a:avLst/>
          </a:prstGeom>
        </p:spPr>
        <p:txBody>
          <a:bodyPr wrap="none">
            <a:spAutoFit/>
          </a:bodyPr>
          <a:lstStyle/>
          <a:p>
            <a:r>
              <a:rPr lang="en-US" altLang="en-US" dirty="0">
                <a:latin typeface="Twinkl" pitchFamily="2" charset="0"/>
              </a:rPr>
              <a:t>I felt disheartened and upset</a:t>
            </a:r>
            <a:endParaRPr lang="en-GB" dirty="0"/>
          </a:p>
        </p:txBody>
      </p:sp>
      <p:sp>
        <p:nvSpPr>
          <p:cNvPr id="12" name="Rectangle 11">
            <a:extLst>
              <a:ext uri="{FF2B5EF4-FFF2-40B4-BE49-F238E27FC236}">
                <a16:creationId xmlns:a16="http://schemas.microsoft.com/office/drawing/2014/main" id="{2DBCD6BF-34A0-4ED2-9AB2-B92668298B4A}"/>
              </a:ext>
            </a:extLst>
          </p:cNvPr>
          <p:cNvSpPr/>
          <p:nvPr/>
        </p:nvSpPr>
        <p:spPr>
          <a:xfrm>
            <a:off x="3283771" y="3563262"/>
            <a:ext cx="4499950" cy="369332"/>
          </a:xfrm>
          <a:prstGeom prst="rect">
            <a:avLst/>
          </a:prstGeom>
        </p:spPr>
        <p:txBody>
          <a:bodyPr wrap="none">
            <a:spAutoFit/>
          </a:bodyPr>
          <a:lstStyle/>
          <a:p>
            <a:r>
              <a:rPr lang="en-US" altLang="en-US" dirty="0">
                <a:latin typeface="Twinkl" pitchFamily="2" charset="0"/>
              </a:rPr>
              <a:t>I worried that the rain would never arrive</a:t>
            </a:r>
            <a:endParaRPr lang="en-GB" dirty="0"/>
          </a:p>
        </p:txBody>
      </p:sp>
      <p:sp>
        <p:nvSpPr>
          <p:cNvPr id="4" name="Rectangle 3">
            <a:extLst>
              <a:ext uri="{FF2B5EF4-FFF2-40B4-BE49-F238E27FC236}">
                <a16:creationId xmlns:a16="http://schemas.microsoft.com/office/drawing/2014/main" id="{E7BC03BD-CBDF-4A92-8D08-991E047A482E}"/>
              </a:ext>
            </a:extLst>
          </p:cNvPr>
          <p:cNvSpPr/>
          <p:nvPr/>
        </p:nvSpPr>
        <p:spPr>
          <a:xfrm>
            <a:off x="662851" y="3845797"/>
            <a:ext cx="4030270" cy="369332"/>
          </a:xfrm>
          <a:prstGeom prst="rect">
            <a:avLst/>
          </a:prstGeom>
        </p:spPr>
        <p:txBody>
          <a:bodyPr wrap="none">
            <a:spAutoFit/>
          </a:bodyPr>
          <a:lstStyle/>
          <a:p>
            <a:r>
              <a:rPr lang="en-US" altLang="en-US" dirty="0">
                <a:latin typeface="Twinkl" pitchFamily="2" charset="0"/>
              </a:rPr>
              <a:t>What would we eat if the crops failed</a:t>
            </a:r>
            <a:endParaRPr lang="en-GB" dirty="0"/>
          </a:p>
        </p:txBody>
      </p:sp>
    </p:spTree>
    <p:extLst>
      <p:ext uri="{BB962C8B-B14F-4D97-AF65-F5344CB8AC3E}">
        <p14:creationId xmlns:p14="http://schemas.microsoft.com/office/powerpoint/2010/main" val="3441057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chemeClr val="accent2"/>
                                      </p:to>
                                    </p:animClr>
                                    <p:animClr clrSpc="rgb" dir="cw">
                                      <p:cBhvr>
                                        <p:cTn id="7" dur="500" fill="hold"/>
                                        <p:tgtEl>
                                          <p:spTgt spid="4">
                                            <p:txEl>
                                              <p:pRg st="0" end="0"/>
                                            </p:txEl>
                                          </p:spTgt>
                                        </p:tgtEl>
                                        <p:attrNameLst>
                                          <p:attrName>fillcolor</p:attrName>
                                        </p:attrNameLst>
                                      </p:cBhvr>
                                      <p:to>
                                        <a:schemeClr val="accent2"/>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0" end="0"/>
                                            </p:txEl>
                                          </p:spTgt>
                                        </p:tgtEl>
                                        <p:attrNameLst>
                                          <p:attrName>style.color</p:attrName>
                                        </p:attrNameLst>
                                      </p:cBhvr>
                                      <p:to>
                                        <a:schemeClr val="accent2"/>
                                      </p:to>
                                    </p:animClr>
                                    <p:animClr clrSpc="rgb" dir="cw">
                                      <p:cBhvr>
                                        <p:cTn id="12" dur="500" fill="hold"/>
                                        <p:tgtEl>
                                          <p:spTgt spid="3">
                                            <p:txEl>
                                              <p:pRg st="0" end="0"/>
                                            </p:txEl>
                                          </p:spTgt>
                                        </p:tgtEl>
                                        <p:attrNameLst>
                                          <p:attrName>fillcolor</p:attrName>
                                        </p:attrNameLst>
                                      </p:cBhvr>
                                      <p:to>
                                        <a:schemeClr val="accent2"/>
                                      </p:to>
                                    </p:animClr>
                                    <p:set>
                                      <p:cBhvr>
                                        <p:cTn id="13" dur="500" fill="hold"/>
                                        <p:tgtEl>
                                          <p:spTgt spid="3">
                                            <p:txEl>
                                              <p:pRg st="0" end="0"/>
                                            </p:txEl>
                                          </p:spTgt>
                                        </p:tgtEl>
                                        <p:attrNameLst>
                                          <p:attrName>fill.type</p:attrName>
                                        </p:attrNameLst>
                                      </p:cBhvr>
                                      <p:to>
                                        <p:strVal val="solid"/>
                                      </p:to>
                                    </p:set>
                                    <p:set>
                                      <p:cBhvr>
                                        <p:cTn id="14" dur="500" fill="hold"/>
                                        <p:tgtEl>
                                          <p:spTgt spid="3">
                                            <p:txEl>
                                              <p:pRg st="0" end="0"/>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12">
                                            <p:txEl>
                                              <p:pRg st="0" end="0"/>
                                            </p:txEl>
                                          </p:spTgt>
                                        </p:tgtEl>
                                        <p:attrNameLst>
                                          <p:attrName>style.color</p:attrName>
                                        </p:attrNameLst>
                                      </p:cBhvr>
                                      <p:to>
                                        <a:schemeClr val="accent2"/>
                                      </p:to>
                                    </p:animClr>
                                    <p:animClr clrSpc="rgb" dir="cw">
                                      <p:cBhvr>
                                        <p:cTn id="17" dur="500" fill="hold"/>
                                        <p:tgtEl>
                                          <p:spTgt spid="12">
                                            <p:txEl>
                                              <p:pRg st="0" end="0"/>
                                            </p:txEl>
                                          </p:spTgt>
                                        </p:tgtEl>
                                        <p:attrNameLst>
                                          <p:attrName>fillcolor</p:attrName>
                                        </p:attrNameLst>
                                      </p:cBhvr>
                                      <p:to>
                                        <a:schemeClr val="accent2"/>
                                      </p:to>
                                    </p:animClr>
                                    <p:set>
                                      <p:cBhvr>
                                        <p:cTn id="18" dur="500" fill="hold"/>
                                        <p:tgtEl>
                                          <p:spTgt spid="12">
                                            <p:txEl>
                                              <p:pRg st="0" end="0"/>
                                            </p:txEl>
                                          </p:spTgt>
                                        </p:tgtEl>
                                        <p:attrNameLst>
                                          <p:attrName>fill.type</p:attrName>
                                        </p:attrNameLst>
                                      </p:cBhvr>
                                      <p:to>
                                        <p:strVal val="solid"/>
                                      </p:to>
                                    </p:set>
                                    <p:set>
                                      <p:cBhvr>
                                        <p:cTn id="19" dur="500" fill="hold"/>
                                        <p:tgtEl>
                                          <p:spTgt spid="12">
                                            <p:txEl>
                                              <p:pRg st="0" end="0"/>
                                            </p:txEl>
                                          </p:spTgt>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50B79CC-B7E5-4259-95F4-BD0594601005}"/>
              </a:ext>
            </a:extLst>
          </p:cNvPr>
          <p:cNvSpPr/>
          <p:nvPr/>
        </p:nvSpPr>
        <p:spPr>
          <a:xfrm>
            <a:off x="669955" y="3535180"/>
            <a:ext cx="4128382" cy="1776015"/>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96000" bIns="108000" rtlCol="0" anchor="ctr"/>
          <a:lstStyle/>
          <a:p>
            <a:r>
              <a:rPr lang="en-GB" sz="2400" dirty="0">
                <a:latin typeface="Twinkl" pitchFamily="2" charset="0"/>
              </a:rPr>
              <a:t>Take a look at this example to give you some ideas.</a:t>
            </a:r>
          </a:p>
        </p:txBody>
      </p:sp>
      <p:sp>
        <p:nvSpPr>
          <p:cNvPr id="14" name="Rectangle: Rounded Corners 13">
            <a:extLst>
              <a:ext uri="{FF2B5EF4-FFF2-40B4-BE49-F238E27FC236}">
                <a16:creationId xmlns:a16="http://schemas.microsoft.com/office/drawing/2014/main" id="{A53F6F09-E42B-4773-A036-568F5E8A5393}"/>
              </a:ext>
            </a:extLst>
          </p:cNvPr>
          <p:cNvSpPr/>
          <p:nvPr/>
        </p:nvSpPr>
        <p:spPr>
          <a:xfrm>
            <a:off x="669955" y="1570085"/>
            <a:ext cx="4128382" cy="1776015"/>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2400" dirty="0">
                <a:latin typeface="Twinkl" pitchFamily="2" charset="0"/>
              </a:rPr>
              <a:t>What do you need to include in a diary entry?</a:t>
            </a:r>
            <a:endParaRPr lang="en-GB" sz="2400" b="1" dirty="0">
              <a:solidFill>
                <a:schemeClr val="tx1"/>
              </a:solidFill>
              <a:latin typeface="Twinkl" pitchFamily="2" charset="0"/>
            </a:endParaRPr>
          </a:p>
        </p:txBody>
      </p:sp>
      <p:sp>
        <p:nvSpPr>
          <p:cNvPr id="7" name="Rectangle: Rounded Corners 6">
            <a:extLst>
              <a:ext uri="{FF2B5EF4-FFF2-40B4-BE49-F238E27FC236}">
                <a16:creationId xmlns:a16="http://schemas.microsoft.com/office/drawing/2014/main" id="{325E7E03-4B45-4636-BEC2-BDA87F94F137}"/>
              </a:ext>
            </a:extLst>
          </p:cNvPr>
          <p:cNvSpPr/>
          <p:nvPr/>
        </p:nvSpPr>
        <p:spPr>
          <a:xfrm>
            <a:off x="4418091" y="579422"/>
            <a:ext cx="4055954" cy="5703683"/>
          </a:xfrm>
          <a:prstGeom prst="roundRect">
            <a:avLst>
              <a:gd name="adj" fmla="val 3274"/>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D108D45-5FD6-4D7B-8B80-9BECAB2B1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0648" y="759070"/>
            <a:ext cx="3770839" cy="5333912"/>
          </a:xfrm>
          <a:prstGeom prst="rect">
            <a:avLst/>
          </a:prstGeom>
        </p:spPr>
      </p:pic>
    </p:spTree>
    <p:extLst>
      <p:ext uri="{BB962C8B-B14F-4D97-AF65-F5344CB8AC3E}">
        <p14:creationId xmlns:p14="http://schemas.microsoft.com/office/powerpoint/2010/main" val="289334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152B75C-2DEF-41C0-97C9-2F12F5602134}"/>
              </a:ext>
            </a:extLst>
          </p:cNvPr>
          <p:cNvSpPr/>
          <p:nvPr/>
        </p:nvSpPr>
        <p:spPr>
          <a:xfrm>
            <a:off x="4418091" y="579422"/>
            <a:ext cx="4055954" cy="5703683"/>
          </a:xfrm>
          <a:prstGeom prst="roundRect">
            <a:avLst>
              <a:gd name="adj" fmla="val 3274"/>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F272D374-3E08-49E5-B4AD-4B7917C4D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0648" y="759070"/>
            <a:ext cx="3770839" cy="5333912"/>
          </a:xfrm>
          <a:prstGeom prst="rect">
            <a:avLst/>
          </a:prstGeom>
        </p:spPr>
      </p:pic>
      <p:grpSp>
        <p:nvGrpSpPr>
          <p:cNvPr id="23" name="Group 22">
            <a:extLst>
              <a:ext uri="{FF2B5EF4-FFF2-40B4-BE49-F238E27FC236}">
                <a16:creationId xmlns:a16="http://schemas.microsoft.com/office/drawing/2014/main" id="{060AC2B4-11C8-4C45-A87B-E0F3DB1AA50A}"/>
              </a:ext>
            </a:extLst>
          </p:cNvPr>
          <p:cNvGrpSpPr/>
          <p:nvPr/>
        </p:nvGrpSpPr>
        <p:grpSpPr>
          <a:xfrm>
            <a:off x="837398" y="1767567"/>
            <a:ext cx="6015316" cy="3286408"/>
            <a:chOff x="816215" y="1785796"/>
            <a:chExt cx="6015316" cy="3286408"/>
          </a:xfrm>
        </p:grpSpPr>
        <p:sp>
          <p:nvSpPr>
            <p:cNvPr id="18" name="Rectangle: Rounded Corners 17">
              <a:extLst>
                <a:ext uri="{FF2B5EF4-FFF2-40B4-BE49-F238E27FC236}">
                  <a16:creationId xmlns:a16="http://schemas.microsoft.com/office/drawing/2014/main" id="{2EC829BD-5EC7-4434-A4AC-70DFC111628D}"/>
                </a:ext>
              </a:extLst>
            </p:cNvPr>
            <p:cNvSpPr/>
            <p:nvPr/>
          </p:nvSpPr>
          <p:spPr>
            <a:xfrm>
              <a:off x="816215" y="1785796"/>
              <a:ext cx="3286408" cy="328640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Talk about yourself using ‘I’ and ‘me’.</a:t>
              </a:r>
            </a:p>
          </p:txBody>
        </p:sp>
        <p:sp>
          <p:nvSpPr>
            <p:cNvPr id="21" name="Oval 20">
              <a:extLst>
                <a:ext uri="{FF2B5EF4-FFF2-40B4-BE49-F238E27FC236}">
                  <a16:creationId xmlns:a16="http://schemas.microsoft.com/office/drawing/2014/main" id="{78786BCD-4628-4254-82FF-A258E664F3E8}"/>
                </a:ext>
              </a:extLst>
            </p:cNvPr>
            <p:cNvSpPr/>
            <p:nvPr/>
          </p:nvSpPr>
          <p:spPr>
            <a:xfrm>
              <a:off x="6094977" y="2190938"/>
              <a:ext cx="736554" cy="39887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8E62A7F8-B66A-4846-9164-5C3CA84B3771}"/>
                </a:ext>
              </a:extLst>
            </p:cNvPr>
            <p:cNvSpPr/>
            <p:nvPr/>
          </p:nvSpPr>
          <p:spPr>
            <a:xfrm>
              <a:off x="5758006" y="2761306"/>
              <a:ext cx="516046" cy="39887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ED05EC54-9770-4171-8D48-587288522B1D}"/>
              </a:ext>
            </a:extLst>
          </p:cNvPr>
          <p:cNvGrpSpPr/>
          <p:nvPr/>
        </p:nvGrpSpPr>
        <p:grpSpPr>
          <a:xfrm>
            <a:off x="837398" y="1767567"/>
            <a:ext cx="6595248" cy="3286408"/>
            <a:chOff x="816215" y="1785796"/>
            <a:chExt cx="6595248" cy="3286408"/>
          </a:xfrm>
        </p:grpSpPr>
        <p:sp>
          <p:nvSpPr>
            <p:cNvPr id="25" name="Rectangle: Rounded Corners 24">
              <a:extLst>
                <a:ext uri="{FF2B5EF4-FFF2-40B4-BE49-F238E27FC236}">
                  <a16:creationId xmlns:a16="http://schemas.microsoft.com/office/drawing/2014/main" id="{4DE279EB-4C4E-4F30-BCBD-5AF337A9537D}"/>
                </a:ext>
              </a:extLst>
            </p:cNvPr>
            <p:cNvSpPr/>
            <p:nvPr/>
          </p:nvSpPr>
          <p:spPr>
            <a:xfrm>
              <a:off x="816215" y="1785796"/>
              <a:ext cx="3286408" cy="328640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winkl" pitchFamily="2" charset="0"/>
                </a:rPr>
                <a:t>Write as if you were there at the time.</a:t>
              </a:r>
            </a:p>
          </p:txBody>
        </p:sp>
        <p:sp>
          <p:nvSpPr>
            <p:cNvPr id="26" name="Oval 25">
              <a:extLst>
                <a:ext uri="{FF2B5EF4-FFF2-40B4-BE49-F238E27FC236}">
                  <a16:creationId xmlns:a16="http://schemas.microsoft.com/office/drawing/2014/main" id="{E7EBEA54-D4B9-4343-9A08-4EB4E4D4B953}"/>
                </a:ext>
              </a:extLst>
            </p:cNvPr>
            <p:cNvSpPr/>
            <p:nvPr/>
          </p:nvSpPr>
          <p:spPr>
            <a:xfrm>
              <a:off x="6319134" y="3794096"/>
              <a:ext cx="1092329" cy="376736"/>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6ADCB677-C334-4EB5-AE87-451789987B09}"/>
                </a:ext>
              </a:extLst>
            </p:cNvPr>
            <p:cNvSpPr/>
            <p:nvPr/>
          </p:nvSpPr>
          <p:spPr>
            <a:xfrm>
              <a:off x="5183655" y="2870485"/>
              <a:ext cx="717790" cy="330675"/>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ACE05EF5-B653-4B15-8FE2-426D3CD8931D}"/>
              </a:ext>
            </a:extLst>
          </p:cNvPr>
          <p:cNvGrpSpPr/>
          <p:nvPr/>
        </p:nvGrpSpPr>
        <p:grpSpPr>
          <a:xfrm>
            <a:off x="837398" y="1767567"/>
            <a:ext cx="4774301" cy="3286408"/>
            <a:chOff x="816215" y="1785796"/>
            <a:chExt cx="4774301" cy="3286408"/>
          </a:xfrm>
        </p:grpSpPr>
        <p:sp>
          <p:nvSpPr>
            <p:cNvPr id="29" name="Rectangle: Rounded Corners 28">
              <a:extLst>
                <a:ext uri="{FF2B5EF4-FFF2-40B4-BE49-F238E27FC236}">
                  <a16:creationId xmlns:a16="http://schemas.microsoft.com/office/drawing/2014/main" id="{8612E552-3C88-4399-A4A1-2F2084211BB7}"/>
                </a:ext>
              </a:extLst>
            </p:cNvPr>
            <p:cNvSpPr/>
            <p:nvPr/>
          </p:nvSpPr>
          <p:spPr>
            <a:xfrm>
              <a:off x="816215" y="1785796"/>
              <a:ext cx="3286408" cy="328640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winkl" pitchFamily="2" charset="0"/>
                </a:rPr>
                <a:t>Use time linking words.</a:t>
              </a:r>
            </a:p>
          </p:txBody>
        </p:sp>
        <p:sp>
          <p:nvSpPr>
            <p:cNvPr id="30" name="Oval 29">
              <a:extLst>
                <a:ext uri="{FF2B5EF4-FFF2-40B4-BE49-F238E27FC236}">
                  <a16:creationId xmlns:a16="http://schemas.microsoft.com/office/drawing/2014/main" id="{23A2C65D-004A-4A4B-AC4C-0A05278D7BE0}"/>
                </a:ext>
              </a:extLst>
            </p:cNvPr>
            <p:cNvSpPr/>
            <p:nvPr/>
          </p:nvSpPr>
          <p:spPr>
            <a:xfrm>
              <a:off x="5074470" y="3539204"/>
              <a:ext cx="516046" cy="39887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FAACBA0C-1344-4E7C-9E88-5A68DB8D34B8}"/>
                </a:ext>
              </a:extLst>
            </p:cNvPr>
            <p:cNvSpPr/>
            <p:nvPr/>
          </p:nvSpPr>
          <p:spPr>
            <a:xfrm>
              <a:off x="5074470" y="4233723"/>
              <a:ext cx="516046" cy="39887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5B55DD36-F931-463E-91F9-8763E5B229BB}"/>
                </a:ext>
              </a:extLst>
            </p:cNvPr>
            <p:cNvSpPr/>
            <p:nvPr/>
          </p:nvSpPr>
          <p:spPr>
            <a:xfrm>
              <a:off x="5074470" y="4553192"/>
              <a:ext cx="516046" cy="39887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 name="Group 32">
            <a:extLst>
              <a:ext uri="{FF2B5EF4-FFF2-40B4-BE49-F238E27FC236}">
                <a16:creationId xmlns:a16="http://schemas.microsoft.com/office/drawing/2014/main" id="{F2C25FED-8BE2-4E32-9E55-2F36AA3F6F15}"/>
              </a:ext>
            </a:extLst>
          </p:cNvPr>
          <p:cNvGrpSpPr/>
          <p:nvPr/>
        </p:nvGrpSpPr>
        <p:grpSpPr>
          <a:xfrm>
            <a:off x="837398" y="1251055"/>
            <a:ext cx="6933552" cy="3781788"/>
            <a:chOff x="816215" y="1290416"/>
            <a:chExt cx="6933552" cy="3781788"/>
          </a:xfrm>
        </p:grpSpPr>
        <p:sp>
          <p:nvSpPr>
            <p:cNvPr id="34" name="Rectangle: Rounded Corners 33">
              <a:extLst>
                <a:ext uri="{FF2B5EF4-FFF2-40B4-BE49-F238E27FC236}">
                  <a16:creationId xmlns:a16="http://schemas.microsoft.com/office/drawing/2014/main" id="{8C9BD488-F4D0-4FA1-B55E-4B9249555116}"/>
                </a:ext>
              </a:extLst>
            </p:cNvPr>
            <p:cNvSpPr/>
            <p:nvPr/>
          </p:nvSpPr>
          <p:spPr>
            <a:xfrm>
              <a:off x="816215" y="1785796"/>
              <a:ext cx="3286408" cy="328640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Add a date.</a:t>
              </a:r>
            </a:p>
          </p:txBody>
        </p:sp>
        <p:sp>
          <p:nvSpPr>
            <p:cNvPr id="37" name="Oval 36">
              <a:extLst>
                <a:ext uri="{FF2B5EF4-FFF2-40B4-BE49-F238E27FC236}">
                  <a16:creationId xmlns:a16="http://schemas.microsoft.com/office/drawing/2014/main" id="{9230F6FE-6270-45A8-AAA8-7D853B873E94}"/>
                </a:ext>
              </a:extLst>
            </p:cNvPr>
            <p:cNvSpPr/>
            <p:nvPr/>
          </p:nvSpPr>
          <p:spPr>
            <a:xfrm>
              <a:off x="6771997" y="1290416"/>
              <a:ext cx="977770" cy="39887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 name="Group 37">
            <a:extLst>
              <a:ext uri="{FF2B5EF4-FFF2-40B4-BE49-F238E27FC236}">
                <a16:creationId xmlns:a16="http://schemas.microsoft.com/office/drawing/2014/main" id="{693DD14F-44DF-430B-810C-FA9997FA05E7}"/>
              </a:ext>
            </a:extLst>
          </p:cNvPr>
          <p:cNvGrpSpPr/>
          <p:nvPr/>
        </p:nvGrpSpPr>
        <p:grpSpPr>
          <a:xfrm>
            <a:off x="837398" y="1767567"/>
            <a:ext cx="6933551" cy="3286408"/>
            <a:chOff x="816215" y="1785796"/>
            <a:chExt cx="6933551" cy="3286408"/>
          </a:xfrm>
        </p:grpSpPr>
        <p:sp>
          <p:nvSpPr>
            <p:cNvPr id="39" name="Rectangle: Rounded Corners 38">
              <a:extLst>
                <a:ext uri="{FF2B5EF4-FFF2-40B4-BE49-F238E27FC236}">
                  <a16:creationId xmlns:a16="http://schemas.microsoft.com/office/drawing/2014/main" id="{2B5A7CB1-A3AD-461B-B2FB-23276C544C78}"/>
                </a:ext>
              </a:extLst>
            </p:cNvPr>
            <p:cNvSpPr/>
            <p:nvPr/>
          </p:nvSpPr>
          <p:spPr>
            <a:xfrm>
              <a:off x="816215" y="1785796"/>
              <a:ext cx="3286408" cy="328640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winkl" pitchFamily="2" charset="0"/>
                </a:rPr>
                <a:t>Write the most important events in the correct order.</a:t>
              </a:r>
            </a:p>
          </p:txBody>
        </p:sp>
        <p:sp>
          <p:nvSpPr>
            <p:cNvPr id="40" name="Oval 39">
              <a:extLst>
                <a:ext uri="{FF2B5EF4-FFF2-40B4-BE49-F238E27FC236}">
                  <a16:creationId xmlns:a16="http://schemas.microsoft.com/office/drawing/2014/main" id="{846F8AAB-A4CE-4EA5-9978-33C8515CDE9C}"/>
                </a:ext>
              </a:extLst>
            </p:cNvPr>
            <p:cNvSpPr/>
            <p:nvPr/>
          </p:nvSpPr>
          <p:spPr>
            <a:xfrm>
              <a:off x="5169530" y="2199291"/>
              <a:ext cx="2512337" cy="658355"/>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6EBF17CF-3224-4C1A-ACC8-42F456F090B5}"/>
                </a:ext>
              </a:extLst>
            </p:cNvPr>
            <p:cNvSpPr/>
            <p:nvPr/>
          </p:nvSpPr>
          <p:spPr>
            <a:xfrm>
              <a:off x="5074469" y="2703545"/>
              <a:ext cx="2675297" cy="39887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Group 42">
            <a:extLst>
              <a:ext uri="{FF2B5EF4-FFF2-40B4-BE49-F238E27FC236}">
                <a16:creationId xmlns:a16="http://schemas.microsoft.com/office/drawing/2014/main" id="{F429825E-0860-4D60-828D-390C171FBF7C}"/>
              </a:ext>
            </a:extLst>
          </p:cNvPr>
          <p:cNvGrpSpPr/>
          <p:nvPr/>
        </p:nvGrpSpPr>
        <p:grpSpPr>
          <a:xfrm>
            <a:off x="837398" y="1767567"/>
            <a:ext cx="6882453" cy="3468097"/>
            <a:chOff x="816215" y="1785796"/>
            <a:chExt cx="6882453" cy="3468097"/>
          </a:xfrm>
        </p:grpSpPr>
        <p:sp>
          <p:nvSpPr>
            <p:cNvPr id="44" name="Rectangle: Rounded Corners 43">
              <a:extLst>
                <a:ext uri="{FF2B5EF4-FFF2-40B4-BE49-F238E27FC236}">
                  <a16:creationId xmlns:a16="http://schemas.microsoft.com/office/drawing/2014/main" id="{A40A2D45-59C1-41E7-8337-778D1B775724}"/>
                </a:ext>
              </a:extLst>
            </p:cNvPr>
            <p:cNvSpPr/>
            <p:nvPr/>
          </p:nvSpPr>
          <p:spPr>
            <a:xfrm>
              <a:off x="816215" y="1785796"/>
              <a:ext cx="3286408" cy="328640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winkl" pitchFamily="2" charset="0"/>
                </a:rPr>
                <a:t>Talk about</a:t>
              </a:r>
              <a:br>
                <a:rPr lang="en-GB" sz="2400" dirty="0">
                  <a:latin typeface="Twinkl" pitchFamily="2" charset="0"/>
                </a:rPr>
              </a:br>
              <a:r>
                <a:rPr lang="en-GB" sz="2400" dirty="0">
                  <a:latin typeface="Twinkl" pitchFamily="2" charset="0"/>
                </a:rPr>
                <a:t>where the events happened.</a:t>
              </a:r>
            </a:p>
          </p:txBody>
        </p:sp>
        <p:sp>
          <p:nvSpPr>
            <p:cNvPr id="45" name="Oval 44">
              <a:extLst>
                <a:ext uri="{FF2B5EF4-FFF2-40B4-BE49-F238E27FC236}">
                  <a16:creationId xmlns:a16="http://schemas.microsoft.com/office/drawing/2014/main" id="{93D672CF-9E5F-4427-9780-472E0C02E00A}"/>
                </a:ext>
              </a:extLst>
            </p:cNvPr>
            <p:cNvSpPr/>
            <p:nvPr/>
          </p:nvSpPr>
          <p:spPr>
            <a:xfrm>
              <a:off x="5122612" y="3287620"/>
              <a:ext cx="851026" cy="354196"/>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267B7FA3-7C09-4FC0-9299-65F3D42612D2}"/>
                </a:ext>
              </a:extLst>
            </p:cNvPr>
            <p:cNvSpPr/>
            <p:nvPr/>
          </p:nvSpPr>
          <p:spPr>
            <a:xfrm>
              <a:off x="6856698" y="4877157"/>
              <a:ext cx="841970" cy="376736"/>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Group 51">
            <a:extLst>
              <a:ext uri="{FF2B5EF4-FFF2-40B4-BE49-F238E27FC236}">
                <a16:creationId xmlns:a16="http://schemas.microsoft.com/office/drawing/2014/main" id="{FB494A44-3698-4DC5-94FD-D75EB923FFF2}"/>
              </a:ext>
            </a:extLst>
          </p:cNvPr>
          <p:cNvGrpSpPr/>
          <p:nvPr/>
        </p:nvGrpSpPr>
        <p:grpSpPr>
          <a:xfrm>
            <a:off x="837398" y="1767567"/>
            <a:ext cx="5736867" cy="3697916"/>
            <a:chOff x="816215" y="1665656"/>
            <a:chExt cx="5736867" cy="3697916"/>
          </a:xfrm>
        </p:grpSpPr>
        <p:sp>
          <p:nvSpPr>
            <p:cNvPr id="53" name="Rectangle: Rounded Corners 52">
              <a:extLst>
                <a:ext uri="{FF2B5EF4-FFF2-40B4-BE49-F238E27FC236}">
                  <a16:creationId xmlns:a16="http://schemas.microsoft.com/office/drawing/2014/main" id="{EBF17A18-4160-4986-AF07-2E360D07B50C}"/>
                </a:ext>
              </a:extLst>
            </p:cNvPr>
            <p:cNvSpPr/>
            <p:nvPr/>
          </p:nvSpPr>
          <p:spPr>
            <a:xfrm>
              <a:off x="816215" y="1665656"/>
              <a:ext cx="3286408" cy="3286408"/>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winkl" pitchFamily="2" charset="0"/>
                </a:rPr>
                <a:t>Describe how</a:t>
              </a:r>
              <a:br>
                <a:rPr lang="en-GB" sz="2400" dirty="0">
                  <a:latin typeface="Twinkl" pitchFamily="2" charset="0"/>
                </a:rPr>
              </a:br>
              <a:r>
                <a:rPr lang="en-GB" sz="2400" dirty="0">
                  <a:latin typeface="Twinkl" pitchFamily="2" charset="0"/>
                </a:rPr>
                <a:t>you felt.</a:t>
              </a:r>
            </a:p>
          </p:txBody>
        </p:sp>
        <p:sp>
          <p:nvSpPr>
            <p:cNvPr id="54" name="Oval 53">
              <a:extLst>
                <a:ext uri="{FF2B5EF4-FFF2-40B4-BE49-F238E27FC236}">
                  <a16:creationId xmlns:a16="http://schemas.microsoft.com/office/drawing/2014/main" id="{442C98E4-9FF9-4DBD-8695-7E583D820016}"/>
                </a:ext>
              </a:extLst>
            </p:cNvPr>
            <p:cNvSpPr/>
            <p:nvPr/>
          </p:nvSpPr>
          <p:spPr>
            <a:xfrm>
              <a:off x="5423995" y="3520355"/>
              <a:ext cx="1129087" cy="55982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53EDADBF-A7BD-4D06-A3A4-EB77A39A1EE0}"/>
                </a:ext>
              </a:extLst>
            </p:cNvPr>
            <p:cNvSpPr/>
            <p:nvPr/>
          </p:nvSpPr>
          <p:spPr>
            <a:xfrm>
              <a:off x="5670587" y="4964700"/>
              <a:ext cx="736142" cy="398872"/>
            </a:xfrm>
            <a:prstGeom prst="ellipse">
              <a:avLst/>
            </a:prstGeom>
            <a:no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93396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
                                        </p:tgtEl>
                                      </p:cBhvr>
                                    </p:animEffect>
                                    <p:set>
                                      <p:cBhvr>
                                        <p:cTn id="36" dur="1" fill="hold">
                                          <p:stCondLst>
                                            <p:cond delay="499"/>
                                          </p:stCondLst>
                                        </p:cTn>
                                        <p:tgtEl>
                                          <p:spTgt spid="3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209</TotalTime>
  <Words>549</Words>
  <Application>Microsoft Office PowerPoint</Application>
  <PresentationFormat>On-screen Show (4:3)</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Twinkl</vt:lpstr>
      <vt:lpstr>Arial</vt:lpstr>
      <vt:lpstr>Calibri</vt:lpstr>
      <vt:lpstr>Office Theme</vt:lpstr>
      <vt:lpstr>PowerPoint Presentation</vt:lpstr>
      <vt:lpstr>Writing a Diary Entry</vt:lpstr>
      <vt:lpstr>‘I’, ‘My’, ‘We’ and ‘Our’</vt:lpstr>
      <vt:lpstr>Putting the Events in Order</vt:lpstr>
      <vt:lpstr>Putting the Events in Order</vt:lpstr>
      <vt:lpstr>Using Time Linking Words</vt:lpstr>
      <vt:lpstr>Describing Your Feelings</vt:lpstr>
      <vt:lpstr>PowerPoint Presentation</vt:lpstr>
      <vt:lpstr>PowerPoint Presentation</vt:lpstr>
      <vt:lpstr>Diary Writing Checklist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Dale Watson</dc:creator>
  <cp:lastModifiedBy>Dale Watson</cp:lastModifiedBy>
  <cp:revision>15</cp:revision>
  <dcterms:created xsi:type="dcterms:W3CDTF">2019-07-11T13:25:58Z</dcterms:created>
  <dcterms:modified xsi:type="dcterms:W3CDTF">2019-07-24T13:24:35Z</dcterms:modified>
</cp:coreProperties>
</file>